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9" r:id="rId3"/>
    <p:sldId id="280" r:id="rId4"/>
    <p:sldId id="259" r:id="rId5"/>
    <p:sldId id="273" r:id="rId6"/>
    <p:sldId id="257" r:id="rId7"/>
    <p:sldId id="258" r:id="rId8"/>
    <p:sldId id="261" r:id="rId9"/>
    <p:sldId id="262" r:id="rId10"/>
    <p:sldId id="263" r:id="rId11"/>
    <p:sldId id="264" r:id="rId12"/>
    <p:sldId id="260" r:id="rId13"/>
    <p:sldId id="266" r:id="rId14"/>
    <p:sldId id="267" r:id="rId15"/>
    <p:sldId id="268" r:id="rId16"/>
    <p:sldId id="269" r:id="rId17"/>
    <p:sldId id="270" r:id="rId18"/>
    <p:sldId id="271" r:id="rId19"/>
    <p:sldId id="281" r:id="rId20"/>
    <p:sldId id="274" r:id="rId21"/>
    <p:sldId id="276" r:id="rId22"/>
    <p:sldId id="275" r:id="rId23"/>
    <p:sldId id="272" r:id="rId24"/>
    <p:sldId id="277" r:id="rId25"/>
  </p:sldIdLst>
  <p:sldSz cx="12192000" cy="6858000"/>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Stijl, gemiddeld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Stijl, gemiddeld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Stijl, gemiddeld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Stijl, gemiddeld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17" d="100"/>
          <a:sy n="117" d="100"/>
        </p:scale>
        <p:origin x="-3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EA704E-614F-46B0-8F7E-CA0E5711814F}" type="doc">
      <dgm:prSet loTypeId="urn:microsoft.com/office/officeart/2005/8/layout/chevron1" loCatId="process" qsTypeId="urn:microsoft.com/office/officeart/2005/8/quickstyle/simple1" qsCatId="simple" csTypeId="urn:microsoft.com/office/officeart/2005/8/colors/accent2_2" csCatId="accent2" phldr="1"/>
      <dgm:spPr/>
    </dgm:pt>
    <dgm:pt modelId="{CEEAE141-A3C6-4D4D-A760-0C2EA73D4AD7}" type="pres">
      <dgm:prSet presAssocID="{5BEA704E-614F-46B0-8F7E-CA0E5711814F}" presName="Name0" presStyleCnt="0">
        <dgm:presLayoutVars>
          <dgm:dir/>
          <dgm:animLvl val="lvl"/>
          <dgm:resizeHandles val="exact"/>
        </dgm:presLayoutVars>
      </dgm:prSet>
      <dgm:spPr/>
    </dgm:pt>
  </dgm:ptLst>
  <dgm:cxnLst>
    <dgm:cxn modelId="{BC8D14DD-4C5A-44C4-BD5C-EA76D3464484}" type="presOf" srcId="{5BEA704E-614F-46B0-8F7E-CA0E5711814F}" destId="{CEEAE141-A3C6-4D4D-A760-0C2EA73D4AD7}"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4C5D1A4D-1FB1-4B25-A224-46F154412DF0}" type="datetimeFigureOut">
              <a:rPr lang="nl-NL" smtClean="0"/>
              <a:t>6-1-2015</a:t>
            </a:fld>
            <a:endParaRPr lang="nl-NL"/>
          </a:p>
        </p:txBody>
      </p:sp>
      <p:sp>
        <p:nvSpPr>
          <p:cNvPr id="4" name="Tijdelijke aanduiding voor dia-afbeelding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CE247266-8C17-4122-A7DF-7698A52A8C67}" type="slidenum">
              <a:rPr lang="nl-NL" smtClean="0"/>
              <a:t>‹nr.›</a:t>
            </a:fld>
            <a:endParaRPr lang="nl-NL"/>
          </a:p>
        </p:txBody>
      </p:sp>
    </p:spTree>
    <p:extLst>
      <p:ext uri="{BB962C8B-B14F-4D97-AF65-F5344CB8AC3E}">
        <p14:creationId xmlns:p14="http://schemas.microsoft.com/office/powerpoint/2010/main" val="617841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E247266-8C17-4122-A7DF-7698A52A8C67}" type="slidenum">
              <a:rPr lang="nl-NL" smtClean="0"/>
              <a:t>20</a:t>
            </a:fld>
            <a:endParaRPr lang="nl-NL"/>
          </a:p>
        </p:txBody>
      </p:sp>
    </p:spTree>
    <p:extLst>
      <p:ext uri="{BB962C8B-B14F-4D97-AF65-F5344CB8AC3E}">
        <p14:creationId xmlns:p14="http://schemas.microsoft.com/office/powerpoint/2010/main" val="322274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7" name="Rechthoek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hoek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3149600" y="4038600"/>
            <a:ext cx="8636000" cy="1828800"/>
          </a:xfrm>
        </p:spPr>
        <p:txBody>
          <a:bodyPr anchor="b"/>
          <a:lstStyle>
            <a:lvl1pPr>
              <a:defRPr cap="all" baseline="0"/>
            </a:lvl1pPr>
          </a:lstStyle>
          <a:p>
            <a:r>
              <a:rPr kumimoji="0" lang="nl-NL" smtClean="0"/>
              <a:t>Klik om de stijl te bewerken</a:t>
            </a:r>
            <a:endParaRPr kumimoji="0" lang="en-US"/>
          </a:p>
        </p:txBody>
      </p:sp>
      <p:sp>
        <p:nvSpPr>
          <p:cNvPr id="9" name="Ondertitel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ED880625-08C0-426B-A148-CB128ACAA4B7}" type="datetimeFigureOut">
              <a:rPr lang="nl-NL" smtClean="0"/>
              <a:t>6-1-2015</a:t>
            </a:fld>
            <a:endParaRPr lang="nl-NL"/>
          </a:p>
        </p:txBody>
      </p:sp>
      <p:sp>
        <p:nvSpPr>
          <p:cNvPr id="17" name="Tijdelijke aanduiding voor voettekst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nl-NL"/>
          </a:p>
        </p:txBody>
      </p:sp>
      <p:sp>
        <p:nvSpPr>
          <p:cNvPr id="29" name="Tijdelijke aanduiding voor dianumm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EF7C845C-B30F-4368-991F-A7C98133198D}"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D880625-08C0-426B-A148-CB128ACAA4B7}" type="datetimeFigureOut">
              <a:rPr lang="nl-NL" smtClean="0"/>
              <a:t>6-1-2015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F7C845C-B30F-4368-991F-A7C98133198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1"/>
      </p:bgRef>
    </p:bg>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37600" y="609601"/>
            <a:ext cx="2743200" cy="5516563"/>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609600" y="609600"/>
            <a:ext cx="7416800" cy="5516564"/>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a:xfrm>
            <a:off x="8737600" y="6248403"/>
            <a:ext cx="2946400" cy="365125"/>
          </a:xfrm>
        </p:spPr>
        <p:txBody>
          <a:bodyPr/>
          <a:lstStyle/>
          <a:p>
            <a:fld id="{ED880625-08C0-426B-A148-CB128ACAA4B7}" type="datetimeFigureOut">
              <a:rPr lang="nl-NL" smtClean="0"/>
              <a:t>6-1-2015</a:t>
            </a:fld>
            <a:endParaRPr lang="nl-NL"/>
          </a:p>
        </p:txBody>
      </p:sp>
      <p:sp>
        <p:nvSpPr>
          <p:cNvPr id="5" name="Tijdelijke aanduiding voor voettekst 4"/>
          <p:cNvSpPr>
            <a:spLocks noGrp="1"/>
          </p:cNvSpPr>
          <p:nvPr>
            <p:ph type="ftr" sz="quarter" idx="11"/>
          </p:nvPr>
        </p:nvSpPr>
        <p:spPr>
          <a:xfrm>
            <a:off x="609602" y="6248208"/>
            <a:ext cx="7431311" cy="365125"/>
          </a:xfrm>
        </p:spPr>
        <p:txBody>
          <a:bodyPr/>
          <a:lstStyle/>
          <a:p>
            <a:endParaRPr lang="nl-NL"/>
          </a:p>
        </p:txBody>
      </p:sp>
      <p:sp>
        <p:nvSpPr>
          <p:cNvPr id="7" name="Rechthoek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hthoek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hthoek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rot="5400000">
            <a:off x="8075084" y="103716"/>
            <a:ext cx="533400" cy="325968"/>
          </a:xfrm>
        </p:spPr>
        <p:txBody>
          <a:bodyPr/>
          <a:lstStyle/>
          <a:p>
            <a:fld id="{EF7C845C-B30F-4368-991F-A7C98133198D}"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816864" y="228600"/>
            <a:ext cx="10871200" cy="990600"/>
          </a:xfrm>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ED880625-08C0-426B-A148-CB128ACAA4B7}" type="datetimeFigureOut">
              <a:rPr lang="nl-NL" smtClean="0"/>
              <a:t>6-1-2015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lvl1pPr>
              <a:defRPr>
                <a:solidFill>
                  <a:srgbClr val="FFFFFF"/>
                </a:solidFill>
              </a:defRPr>
            </a:lvl1pPr>
          </a:lstStyle>
          <a:p>
            <a:fld id="{EF7C845C-B30F-4368-991F-A7C98133198D}" type="slidenum">
              <a:rPr lang="nl-NL" smtClean="0"/>
              <a:t>‹nr.›</a:t>
            </a:fld>
            <a:endParaRPr lang="nl-NL"/>
          </a:p>
        </p:txBody>
      </p:sp>
      <p:sp>
        <p:nvSpPr>
          <p:cNvPr id="8" name="Tijdelijke aanduiding voor inhoud 7"/>
          <p:cNvSpPr>
            <a:spLocks noGrp="1"/>
          </p:cNvSpPr>
          <p:nvPr>
            <p:ph sz="quarter" idx="1"/>
          </p:nvPr>
        </p:nvSpPr>
        <p:spPr>
          <a:xfrm>
            <a:off x="816864" y="1600200"/>
            <a:ext cx="10871200" cy="44958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7" name="Rechthoek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ED880625-08C0-426B-A148-CB128ACAA4B7}" type="datetimeFigureOut">
              <a:rPr lang="nl-NL" smtClean="0"/>
              <a:t>6-1-2015</a:t>
            </a:fld>
            <a:endParaRPr lang="nl-NL"/>
          </a:p>
        </p:txBody>
      </p:sp>
      <p:sp>
        <p:nvSpPr>
          <p:cNvPr id="13" name="Tijdelijke aanduiding voor dianumm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EF7C845C-B30F-4368-991F-A7C98133198D}" type="slidenum">
              <a:rPr lang="nl-NL" smtClean="0"/>
              <a:t>‹nr.›</a:t>
            </a:fld>
            <a:endParaRPr lang="nl-NL"/>
          </a:p>
        </p:txBody>
      </p:sp>
      <p:sp>
        <p:nvSpPr>
          <p:cNvPr id="14" name="Tijdelijke aanduiding voor voettekst 13"/>
          <p:cNvSpPr>
            <a:spLocks noGrp="1"/>
          </p:cNvSpPr>
          <p:nvPr>
            <p:ph type="ftr" sz="quarter" idx="12"/>
          </p:nvPr>
        </p:nvSpPr>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9" name="Tijdelijke aanduiding voor inhoud 8"/>
          <p:cNvSpPr>
            <a:spLocks noGrp="1"/>
          </p:cNvSpPr>
          <p:nvPr>
            <p:ph sz="quarter" idx="1"/>
          </p:nvPr>
        </p:nvSpPr>
        <p:spPr>
          <a:xfrm>
            <a:off x="812800" y="1589567"/>
            <a:ext cx="5181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6459868" y="1589567"/>
            <a:ext cx="518160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8" name="Tijdelijke aanduiding voor datum 7"/>
          <p:cNvSpPr>
            <a:spLocks noGrp="1"/>
          </p:cNvSpPr>
          <p:nvPr>
            <p:ph type="dt" sz="half" idx="15"/>
          </p:nvPr>
        </p:nvSpPr>
        <p:spPr/>
        <p:txBody>
          <a:bodyPr rtlCol="0"/>
          <a:lstStyle/>
          <a:p>
            <a:fld id="{ED880625-08C0-426B-A148-CB128ACAA4B7}" type="datetimeFigureOut">
              <a:rPr lang="nl-NL" smtClean="0"/>
              <a:t>6-1-2015</a:t>
            </a:fld>
            <a:endParaRPr lang="nl-NL"/>
          </a:p>
        </p:txBody>
      </p:sp>
      <p:sp>
        <p:nvSpPr>
          <p:cNvPr id="10" name="Tijdelijke aanduiding voor dianummer 9"/>
          <p:cNvSpPr>
            <a:spLocks noGrp="1"/>
          </p:cNvSpPr>
          <p:nvPr>
            <p:ph type="sldNum" sz="quarter" idx="16"/>
          </p:nvPr>
        </p:nvSpPr>
        <p:spPr/>
        <p:txBody>
          <a:bodyPr rtlCol="0"/>
          <a:lstStyle/>
          <a:p>
            <a:fld id="{EF7C845C-B30F-4368-991F-A7C98133198D}" type="slidenum">
              <a:rPr lang="nl-NL" smtClean="0"/>
              <a:t>‹nr.›</a:t>
            </a:fld>
            <a:endParaRPr lang="nl-NL"/>
          </a:p>
        </p:txBody>
      </p:sp>
      <p:sp>
        <p:nvSpPr>
          <p:cNvPr id="12" name="Tijdelijke aanduiding voor voettekst 11"/>
          <p:cNvSpPr>
            <a:spLocks noGrp="1"/>
          </p:cNvSpPr>
          <p:nvPr>
            <p:ph type="ftr" sz="quarter" idx="17"/>
          </p:nvPr>
        </p:nvSpPr>
        <p:spPr/>
        <p:txBody>
          <a:bodyPr rtlCol="0"/>
          <a:lstStyle/>
          <a:p>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711200" y="273050"/>
            <a:ext cx="10871200" cy="869950"/>
          </a:xfrm>
        </p:spPr>
        <p:txBody>
          <a:bodyPr anchor="ctr"/>
          <a:lstStyle>
            <a:lvl1pPr>
              <a:defRPr/>
            </a:lvl1pPr>
          </a:lstStyle>
          <a:p>
            <a:r>
              <a:rPr kumimoji="0" lang="nl-NL" smtClean="0"/>
              <a:t>Klik om de stijl te bewerken</a:t>
            </a:r>
            <a:endParaRPr kumimoji="0" lang="en-US"/>
          </a:p>
        </p:txBody>
      </p:sp>
      <p:sp>
        <p:nvSpPr>
          <p:cNvPr id="11" name="Tijdelijke aanduiding voor inhoud 10"/>
          <p:cNvSpPr>
            <a:spLocks noGrp="1"/>
          </p:cNvSpPr>
          <p:nvPr>
            <p:ph sz="quarter" idx="2"/>
          </p:nvPr>
        </p:nvSpPr>
        <p:spPr>
          <a:xfrm>
            <a:off x="812800" y="2438400"/>
            <a:ext cx="51816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6400800" y="2438400"/>
            <a:ext cx="5181600" cy="35814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5"/>
          </p:nvPr>
        </p:nvSpPr>
        <p:spPr/>
        <p:txBody>
          <a:bodyPr rtlCol="0"/>
          <a:lstStyle/>
          <a:p>
            <a:fld id="{ED880625-08C0-426B-A148-CB128ACAA4B7}" type="datetimeFigureOut">
              <a:rPr lang="nl-NL" smtClean="0"/>
              <a:t>6-1-2015</a:t>
            </a:fld>
            <a:endParaRPr lang="nl-NL"/>
          </a:p>
        </p:txBody>
      </p:sp>
      <p:sp>
        <p:nvSpPr>
          <p:cNvPr id="12" name="Tijdelijke aanduiding voor dianummer 11"/>
          <p:cNvSpPr>
            <a:spLocks noGrp="1"/>
          </p:cNvSpPr>
          <p:nvPr>
            <p:ph type="sldNum" sz="quarter" idx="16"/>
          </p:nvPr>
        </p:nvSpPr>
        <p:spPr/>
        <p:txBody>
          <a:bodyPr rtlCol="0"/>
          <a:lstStyle/>
          <a:p>
            <a:fld id="{EF7C845C-B30F-4368-991F-A7C98133198D}" type="slidenum">
              <a:rPr lang="nl-NL" smtClean="0"/>
              <a:t>‹nr.›</a:t>
            </a:fld>
            <a:endParaRPr lang="nl-NL"/>
          </a:p>
        </p:txBody>
      </p:sp>
      <p:sp>
        <p:nvSpPr>
          <p:cNvPr id="14" name="Tijdelijke aanduiding voor voettekst 13"/>
          <p:cNvSpPr>
            <a:spLocks noGrp="1"/>
          </p:cNvSpPr>
          <p:nvPr>
            <p:ph type="ftr" sz="quarter" idx="17"/>
          </p:nvPr>
        </p:nvSpPr>
        <p:spPr/>
        <p:txBody>
          <a:bodyPr rtlCol="0"/>
          <a:lstStyle/>
          <a:p>
            <a:endParaRPr lang="nl-NL"/>
          </a:p>
        </p:txBody>
      </p:sp>
      <p:sp>
        <p:nvSpPr>
          <p:cNvPr id="16" name="Tijdelijke aanduiding voor tekst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
        <p:nvSpPr>
          <p:cNvPr id="15" name="Tijdelijke aanduiding voor tekst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ED880625-08C0-426B-A148-CB128ACAA4B7}" type="datetimeFigureOut">
              <a:rPr lang="nl-NL" smtClean="0"/>
              <a:t>6-1-2015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lvl1pPr>
              <a:defRPr>
                <a:solidFill>
                  <a:srgbClr val="FFFFFF"/>
                </a:solidFill>
              </a:defRPr>
            </a:lvl1pPr>
          </a:lstStyle>
          <a:p>
            <a:fld id="{EF7C845C-B30F-4368-991F-A7C98133198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880625-08C0-426B-A148-CB128ACAA4B7}" type="datetimeFigureOut">
              <a:rPr lang="nl-NL" smtClean="0"/>
              <a:t>6-1-2015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0" y="6248400"/>
            <a:ext cx="711200" cy="381000"/>
          </a:xfrm>
        </p:spPr>
        <p:txBody>
          <a:bodyPr/>
          <a:lstStyle>
            <a:lvl1pPr>
              <a:defRPr>
                <a:solidFill>
                  <a:schemeClr val="tx2"/>
                </a:solidFill>
              </a:defRPr>
            </a:lvl1pPr>
          </a:lstStyle>
          <a:p>
            <a:fld id="{EF7C845C-B30F-4368-991F-A7C98133198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12800" y="273050"/>
            <a:ext cx="10769600" cy="869950"/>
          </a:xfrm>
        </p:spPr>
        <p:txBody>
          <a:bodyPr anchor="ctr"/>
          <a:lstStyle>
            <a:lvl1pPr algn="l">
              <a:buNone/>
              <a:defRPr sz="4400" b="0"/>
            </a:lvl1p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ED880625-08C0-426B-A148-CB128ACAA4B7}" type="datetimeFigureOut">
              <a:rPr lang="nl-NL" smtClean="0"/>
              <a:t>6-1-2015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lvl1pPr>
              <a:defRPr>
                <a:solidFill>
                  <a:srgbClr val="FFFFFF"/>
                </a:solidFill>
              </a:defRPr>
            </a:lvl1pPr>
          </a:lstStyle>
          <a:p>
            <a:fld id="{EF7C845C-B30F-4368-991F-A7C98133198D}" type="slidenum">
              <a:rPr lang="nl-NL" smtClean="0"/>
              <a:t>‹nr.›</a:t>
            </a:fld>
            <a:endParaRPr lang="nl-NL"/>
          </a:p>
        </p:txBody>
      </p:sp>
      <p:sp>
        <p:nvSpPr>
          <p:cNvPr id="3" name="Tijdelijke aanduiding voor tekst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9" name="Tijdelijke aanduiding voor inhoud 8"/>
          <p:cNvSpPr>
            <a:spLocks noGrp="1"/>
          </p:cNvSpPr>
          <p:nvPr>
            <p:ph sz="quarter" idx="1"/>
          </p:nvPr>
        </p:nvSpPr>
        <p:spPr>
          <a:xfrm>
            <a:off x="3149600" y="1752600"/>
            <a:ext cx="8534400" cy="4419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3">
        <a:schemeClr val="bg2"/>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8" name="Rechthoek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nl-NL" smtClean="0"/>
              <a:t>Klik om de stijl te bewerken</a:t>
            </a:r>
            <a:endParaRPr kumimoji="0" lang="en-US"/>
          </a:p>
        </p:txBody>
      </p:sp>
      <p:sp>
        <p:nvSpPr>
          <p:cNvPr id="11" name="Rechthoek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datum 11"/>
          <p:cNvSpPr>
            <a:spLocks noGrp="1"/>
          </p:cNvSpPr>
          <p:nvPr>
            <p:ph type="dt" sz="half" idx="10"/>
          </p:nvPr>
        </p:nvSpPr>
        <p:spPr>
          <a:xfrm>
            <a:off x="8331200" y="6248401"/>
            <a:ext cx="3556000" cy="365125"/>
          </a:xfrm>
        </p:spPr>
        <p:txBody>
          <a:bodyPr rtlCol="0"/>
          <a:lstStyle/>
          <a:p>
            <a:fld id="{ED880625-08C0-426B-A148-CB128ACAA4B7}" type="datetimeFigureOut">
              <a:rPr lang="nl-NL" smtClean="0"/>
              <a:t>6-1-2015</a:t>
            </a:fld>
            <a:endParaRPr lang="nl-NL"/>
          </a:p>
        </p:txBody>
      </p:sp>
      <p:sp>
        <p:nvSpPr>
          <p:cNvPr id="13" name="Tijdelijke aanduiding voor dianummer 12"/>
          <p:cNvSpPr>
            <a:spLocks noGrp="1"/>
          </p:cNvSpPr>
          <p:nvPr>
            <p:ph type="sldNum" sz="quarter" idx="11"/>
          </p:nvPr>
        </p:nvSpPr>
        <p:spPr>
          <a:xfrm>
            <a:off x="0" y="4667249"/>
            <a:ext cx="1930400" cy="663578"/>
          </a:xfrm>
        </p:spPr>
        <p:txBody>
          <a:bodyPr rtlCol="0"/>
          <a:lstStyle>
            <a:lvl1pPr>
              <a:defRPr sz="2800"/>
            </a:lvl1pPr>
          </a:lstStyle>
          <a:p>
            <a:fld id="{EF7C845C-B30F-4368-991F-A7C98133198D}" type="slidenum">
              <a:rPr lang="nl-NL" smtClean="0"/>
              <a:t>‹nr.›</a:t>
            </a:fld>
            <a:endParaRPr lang="nl-NL"/>
          </a:p>
        </p:txBody>
      </p:sp>
      <p:sp>
        <p:nvSpPr>
          <p:cNvPr id="14" name="Tijdelijke aanduiding voor voettekst 13"/>
          <p:cNvSpPr>
            <a:spLocks noGrp="1"/>
          </p:cNvSpPr>
          <p:nvPr>
            <p:ph type="ftr" sz="quarter" idx="12"/>
          </p:nvPr>
        </p:nvSpPr>
        <p:spPr>
          <a:xfrm>
            <a:off x="2133600" y="6248207"/>
            <a:ext cx="6096000" cy="365125"/>
          </a:xfrm>
        </p:spPr>
        <p:txBody>
          <a:bodyPr rtlCol="0"/>
          <a:lstStyle/>
          <a:p>
            <a:endParaRPr lang="nl-NL"/>
          </a:p>
        </p:txBody>
      </p:sp>
      <p:sp>
        <p:nvSpPr>
          <p:cNvPr id="3" name="Tijdelijke aanduiding voor afbeelding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nl-NL" smtClean="0"/>
              <a:t>Klik op het pictogram als u een afbeelding wilt toevoegen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812800" y="228600"/>
            <a:ext cx="10871200" cy="990600"/>
          </a:xfrm>
          <a:prstGeom prst="rect">
            <a:avLst/>
          </a:prstGeom>
        </p:spPr>
        <p:txBody>
          <a:bodyPr vert="horz" anchor="ctr">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ED880625-08C0-426B-A148-CB128ACAA4B7}" type="datetimeFigureOut">
              <a:rPr lang="nl-NL" smtClean="0"/>
              <a:t>6-1-2015</a:t>
            </a:fld>
            <a:endParaRPr lang="nl-NL"/>
          </a:p>
        </p:txBody>
      </p:sp>
      <p:sp>
        <p:nvSpPr>
          <p:cNvPr id="3" name="Tijdelijke aanduiding voor voettekst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nl-NL"/>
          </a:p>
        </p:txBody>
      </p:sp>
      <p:sp>
        <p:nvSpPr>
          <p:cNvPr id="7" name="Rechthoek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hoek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F7C845C-B30F-4368-991F-A7C98133198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71500" y="261257"/>
            <a:ext cx="10089573" cy="4620986"/>
          </a:xfrm>
        </p:spPr>
        <p:txBody>
          <a:bodyPr>
            <a:noAutofit/>
          </a:bodyPr>
          <a:lstStyle/>
          <a:p>
            <a:endParaRPr lang="nl-NL" sz="2800" b="1" dirty="0" smtClean="0">
              <a:ln w="22225">
                <a:solidFill>
                  <a:schemeClr val="accent2"/>
                </a:solidFill>
                <a:prstDash val="solid"/>
              </a:ln>
              <a:solidFill>
                <a:schemeClr val="accent2">
                  <a:lumMod val="40000"/>
                  <a:lumOff val="60000"/>
                </a:schemeClr>
              </a:solidFill>
            </a:endParaRPr>
          </a:p>
          <a:p>
            <a:r>
              <a:rPr lang="nl-NL" sz="4000" b="1" dirty="0" smtClean="0">
                <a:ln w="22225">
                  <a:solidFill>
                    <a:schemeClr val="accent2"/>
                  </a:solidFill>
                  <a:prstDash val="solid"/>
                </a:ln>
                <a:solidFill>
                  <a:schemeClr val="accent2">
                    <a:lumMod val="40000"/>
                    <a:lumOff val="60000"/>
                  </a:schemeClr>
                </a:solidFill>
              </a:rPr>
              <a:t> </a:t>
            </a:r>
            <a:endParaRPr lang="nl-NL" sz="4000" b="1" dirty="0">
              <a:ln w="22225">
                <a:solidFill>
                  <a:schemeClr val="accent2"/>
                </a:solidFill>
                <a:prstDash val="solid"/>
              </a:ln>
              <a:solidFill>
                <a:schemeClr val="accent2">
                  <a:lumMod val="40000"/>
                  <a:lumOff val="60000"/>
                </a:schemeClr>
              </a:solidFill>
            </a:endParaRPr>
          </a:p>
          <a:p>
            <a:endParaRPr lang="nl-NL" sz="2400" b="1" dirty="0" smtClean="0">
              <a:ln w="22225">
                <a:solidFill>
                  <a:schemeClr val="accent2"/>
                </a:solidFill>
                <a:prstDash val="solid"/>
              </a:ln>
              <a:solidFill>
                <a:schemeClr val="accent2">
                  <a:lumMod val="40000"/>
                  <a:lumOff val="60000"/>
                </a:schemeClr>
              </a:solidFill>
            </a:endParaRPr>
          </a:p>
          <a:p>
            <a:pPr algn="ctr"/>
            <a:r>
              <a:rPr lang="nl-NL" sz="2400" b="1" i="1" dirty="0" smtClean="0">
                <a:ln w="22225">
                  <a:solidFill>
                    <a:schemeClr val="accent2"/>
                  </a:solidFill>
                  <a:prstDash val="solid"/>
                </a:ln>
                <a:solidFill>
                  <a:schemeClr val="accent2">
                    <a:lumMod val="40000"/>
                    <a:lumOff val="60000"/>
                  </a:schemeClr>
                </a:solidFill>
              </a:rPr>
              <a:t>“</a:t>
            </a:r>
            <a:r>
              <a:rPr lang="nl-NL" sz="2400" b="1" i="1" dirty="0" err="1" smtClean="0">
                <a:ln w="22225">
                  <a:solidFill>
                    <a:schemeClr val="accent2"/>
                  </a:solidFill>
                  <a:prstDash val="solid"/>
                </a:ln>
                <a:solidFill>
                  <a:schemeClr val="accent2">
                    <a:lumMod val="40000"/>
                    <a:lumOff val="60000"/>
                  </a:schemeClr>
                </a:solidFill>
              </a:rPr>
              <a:t>Education</a:t>
            </a:r>
            <a:r>
              <a:rPr lang="nl-NL" sz="2400" b="1" i="1" dirty="0" smtClean="0">
                <a:ln w="22225">
                  <a:solidFill>
                    <a:schemeClr val="accent2"/>
                  </a:solidFill>
                  <a:prstDash val="solid"/>
                </a:ln>
                <a:solidFill>
                  <a:schemeClr val="accent2">
                    <a:lumMod val="40000"/>
                    <a:lumOff val="60000"/>
                  </a:schemeClr>
                </a:solidFill>
              </a:rPr>
              <a:t> is the most </a:t>
            </a:r>
            <a:r>
              <a:rPr lang="nl-NL" sz="2400" b="1" i="1" dirty="0" err="1" smtClean="0">
                <a:ln w="22225">
                  <a:solidFill>
                    <a:schemeClr val="accent2"/>
                  </a:solidFill>
                  <a:prstDash val="solid"/>
                </a:ln>
                <a:solidFill>
                  <a:schemeClr val="accent2">
                    <a:lumMod val="40000"/>
                    <a:lumOff val="60000"/>
                  </a:schemeClr>
                </a:solidFill>
              </a:rPr>
              <a:t>powerful</a:t>
            </a:r>
            <a:r>
              <a:rPr lang="nl-NL" sz="2400" b="1" i="1" dirty="0" smtClean="0">
                <a:ln w="22225">
                  <a:solidFill>
                    <a:schemeClr val="accent2"/>
                  </a:solidFill>
                  <a:prstDash val="solid"/>
                </a:ln>
                <a:solidFill>
                  <a:schemeClr val="accent2">
                    <a:lumMod val="40000"/>
                    <a:lumOff val="60000"/>
                  </a:schemeClr>
                </a:solidFill>
              </a:rPr>
              <a:t> </a:t>
            </a:r>
            <a:r>
              <a:rPr lang="nl-NL" sz="2400" b="1" i="1" dirty="0" err="1" smtClean="0">
                <a:ln w="22225">
                  <a:solidFill>
                    <a:schemeClr val="accent2"/>
                  </a:solidFill>
                  <a:prstDash val="solid"/>
                </a:ln>
                <a:solidFill>
                  <a:schemeClr val="accent2">
                    <a:lumMod val="40000"/>
                    <a:lumOff val="60000"/>
                  </a:schemeClr>
                </a:solidFill>
              </a:rPr>
              <a:t>weapon</a:t>
            </a:r>
            <a:r>
              <a:rPr lang="nl-NL" sz="2400" b="1" i="1" dirty="0" smtClean="0">
                <a:ln w="22225">
                  <a:solidFill>
                    <a:schemeClr val="accent2"/>
                  </a:solidFill>
                  <a:prstDash val="solid"/>
                </a:ln>
                <a:solidFill>
                  <a:schemeClr val="accent2">
                    <a:lumMod val="40000"/>
                    <a:lumOff val="60000"/>
                  </a:schemeClr>
                </a:solidFill>
              </a:rPr>
              <a:t> </a:t>
            </a:r>
            <a:r>
              <a:rPr lang="nl-NL" sz="2400" b="1" i="1" dirty="0" err="1" smtClean="0">
                <a:ln w="22225">
                  <a:solidFill>
                    <a:schemeClr val="accent2"/>
                  </a:solidFill>
                  <a:prstDash val="solid"/>
                </a:ln>
                <a:solidFill>
                  <a:schemeClr val="accent2">
                    <a:lumMod val="40000"/>
                    <a:lumOff val="60000"/>
                  </a:schemeClr>
                </a:solidFill>
              </a:rPr>
              <a:t>to</a:t>
            </a:r>
            <a:r>
              <a:rPr lang="nl-NL" sz="2400" b="1" i="1" dirty="0" smtClean="0">
                <a:ln w="22225">
                  <a:solidFill>
                    <a:schemeClr val="accent2"/>
                  </a:solidFill>
                  <a:prstDash val="solid"/>
                </a:ln>
                <a:solidFill>
                  <a:schemeClr val="accent2">
                    <a:lumMod val="40000"/>
                    <a:lumOff val="60000"/>
                  </a:schemeClr>
                </a:solidFill>
              </a:rPr>
              <a:t> change the </a:t>
            </a:r>
            <a:r>
              <a:rPr lang="nl-NL" sz="2400" b="1" i="1" dirty="0" err="1" smtClean="0">
                <a:ln w="22225">
                  <a:solidFill>
                    <a:schemeClr val="accent2"/>
                  </a:solidFill>
                  <a:prstDash val="solid"/>
                </a:ln>
                <a:solidFill>
                  <a:schemeClr val="accent2">
                    <a:lumMod val="40000"/>
                    <a:lumOff val="60000"/>
                  </a:schemeClr>
                </a:solidFill>
              </a:rPr>
              <a:t>world</a:t>
            </a:r>
            <a:r>
              <a:rPr lang="nl-NL" sz="2400" b="1" i="1" dirty="0" smtClean="0">
                <a:ln w="22225">
                  <a:solidFill>
                    <a:schemeClr val="accent2"/>
                  </a:solidFill>
                  <a:prstDash val="solid"/>
                </a:ln>
                <a:solidFill>
                  <a:schemeClr val="accent2">
                    <a:lumMod val="40000"/>
                    <a:lumOff val="60000"/>
                  </a:schemeClr>
                </a:solidFill>
              </a:rPr>
              <a:t>” (Nelson </a:t>
            </a:r>
            <a:r>
              <a:rPr lang="nl-NL" sz="2400" b="1" i="1" dirty="0" err="1" smtClean="0">
                <a:ln w="22225">
                  <a:solidFill>
                    <a:schemeClr val="accent2"/>
                  </a:solidFill>
                  <a:prstDash val="solid"/>
                </a:ln>
                <a:solidFill>
                  <a:schemeClr val="accent2">
                    <a:lumMod val="40000"/>
                    <a:lumOff val="60000"/>
                  </a:schemeClr>
                </a:solidFill>
              </a:rPr>
              <a:t>Mandela</a:t>
            </a:r>
            <a:r>
              <a:rPr lang="nl-NL" sz="2400" b="1" i="1" dirty="0" smtClean="0">
                <a:ln w="22225">
                  <a:solidFill>
                    <a:schemeClr val="accent2"/>
                  </a:solidFill>
                  <a:prstDash val="solid"/>
                </a:ln>
                <a:solidFill>
                  <a:schemeClr val="accent2">
                    <a:lumMod val="40000"/>
                    <a:lumOff val="60000"/>
                  </a:schemeClr>
                </a:solidFill>
              </a:rPr>
              <a:t>).</a:t>
            </a:r>
          </a:p>
          <a:p>
            <a:r>
              <a:rPr lang="nl-NL" sz="4000" b="1" dirty="0" smtClean="0">
                <a:ln w="22225">
                  <a:solidFill>
                    <a:schemeClr val="accent2"/>
                  </a:solidFill>
                  <a:prstDash val="solid"/>
                </a:ln>
                <a:solidFill>
                  <a:schemeClr val="accent2">
                    <a:lumMod val="40000"/>
                    <a:lumOff val="60000"/>
                  </a:schemeClr>
                </a:solidFill>
              </a:rPr>
              <a:t>Beleidsplan voor betere toekomst van kwetsbare kinderen</a:t>
            </a:r>
          </a:p>
          <a:p>
            <a:pPr marL="571500" indent="-571500">
              <a:buFont typeface="Arial" charset="0"/>
              <a:buChar char="•"/>
            </a:pPr>
            <a:r>
              <a:rPr lang="nl-NL" sz="3200" b="1" dirty="0" smtClean="0">
                <a:ln w="22225">
                  <a:solidFill>
                    <a:schemeClr val="accent2"/>
                  </a:solidFill>
                  <a:prstDash val="solid"/>
                </a:ln>
                <a:solidFill>
                  <a:schemeClr val="accent2">
                    <a:lumMod val="40000"/>
                    <a:lumOff val="60000"/>
                  </a:schemeClr>
                </a:solidFill>
              </a:rPr>
              <a:t>Linda </a:t>
            </a:r>
            <a:r>
              <a:rPr lang="nl-NL" sz="3200" b="1" dirty="0">
                <a:ln w="22225">
                  <a:solidFill>
                    <a:schemeClr val="accent2"/>
                  </a:solidFill>
                  <a:prstDash val="solid"/>
                </a:ln>
                <a:solidFill>
                  <a:schemeClr val="accent2">
                    <a:lumMod val="40000"/>
                    <a:lumOff val="60000"/>
                  </a:schemeClr>
                </a:solidFill>
              </a:rPr>
              <a:t>Blind Farm </a:t>
            </a:r>
            <a:r>
              <a:rPr lang="nl-NL" sz="3200" b="1" dirty="0" smtClean="0">
                <a:ln w="22225">
                  <a:solidFill>
                    <a:schemeClr val="accent2"/>
                  </a:solidFill>
                  <a:prstDash val="solid"/>
                </a:ln>
                <a:solidFill>
                  <a:schemeClr val="accent2">
                    <a:lumMod val="40000"/>
                    <a:lumOff val="60000"/>
                  </a:schemeClr>
                </a:solidFill>
              </a:rPr>
              <a:t>school</a:t>
            </a:r>
            <a:endParaRPr lang="nl-NL" sz="3200" b="1" dirty="0">
              <a:ln w="22225">
                <a:solidFill>
                  <a:schemeClr val="accent2"/>
                </a:solidFill>
                <a:prstDash val="solid"/>
              </a:ln>
              <a:solidFill>
                <a:schemeClr val="accent2">
                  <a:lumMod val="40000"/>
                  <a:lumOff val="60000"/>
                </a:schemeClr>
              </a:solidFill>
            </a:endParaRPr>
          </a:p>
          <a:p>
            <a:pPr marL="571500" indent="-571500">
              <a:buFont typeface="Arial" charset="0"/>
              <a:buChar char="•"/>
            </a:pPr>
            <a:r>
              <a:rPr lang="nl-NL" sz="3200" b="1" dirty="0" smtClean="0">
                <a:ln w="22225">
                  <a:solidFill>
                    <a:schemeClr val="accent2"/>
                  </a:solidFill>
                  <a:prstDash val="solid"/>
                </a:ln>
                <a:solidFill>
                  <a:schemeClr val="accent2">
                    <a:lumMod val="40000"/>
                    <a:lumOff val="60000"/>
                  </a:schemeClr>
                </a:solidFill>
              </a:rPr>
              <a:t>Trainingscentrum</a:t>
            </a:r>
          </a:p>
          <a:p>
            <a:pPr marL="571500" indent="-571500">
              <a:buFont typeface="Arial" charset="0"/>
              <a:buChar char="•"/>
            </a:pPr>
            <a:r>
              <a:rPr lang="nl-NL" sz="3200" b="1" dirty="0" smtClean="0">
                <a:ln w="22225">
                  <a:solidFill>
                    <a:schemeClr val="accent2"/>
                  </a:solidFill>
                  <a:prstDash val="solid"/>
                </a:ln>
                <a:solidFill>
                  <a:schemeClr val="accent2">
                    <a:lumMod val="40000"/>
                    <a:lumOff val="60000"/>
                  </a:schemeClr>
                </a:solidFill>
              </a:rPr>
              <a:t>Microkrediet </a:t>
            </a:r>
          </a:p>
          <a:p>
            <a:pPr algn="l"/>
            <a:endParaRPr lang="nl-NL" sz="2800" b="1" dirty="0" smtClean="0"/>
          </a:p>
        </p:txBody>
      </p:sp>
    </p:spTree>
    <p:extLst>
      <p:ext uri="{BB962C8B-B14F-4D97-AF65-F5344CB8AC3E}">
        <p14:creationId xmlns:p14="http://schemas.microsoft.com/office/powerpoint/2010/main" val="3054037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616132" y="2433048"/>
            <a:ext cx="10515600" cy="4351338"/>
          </a:xfrm>
        </p:spPr>
        <p:txBody>
          <a:bodyPr>
            <a:normAutofit/>
          </a:bodyPr>
          <a:lstStyle/>
          <a:p>
            <a:pPr>
              <a:buFontTx/>
              <a:buChar char="-"/>
            </a:pPr>
            <a:r>
              <a:rPr lang="nl-NL" sz="2000" dirty="0" smtClean="0"/>
              <a:t>Pre-school: gekwalificeerde leraren voor de </a:t>
            </a:r>
            <a:r>
              <a:rPr lang="nl-NL" sz="2000" dirty="0" err="1" smtClean="0"/>
              <a:t>primary</a:t>
            </a:r>
            <a:r>
              <a:rPr lang="nl-NL" sz="2000" dirty="0" smtClean="0"/>
              <a:t> school.</a:t>
            </a:r>
          </a:p>
          <a:p>
            <a:pPr>
              <a:buFontTx/>
              <a:buChar char="-"/>
            </a:pPr>
            <a:r>
              <a:rPr lang="nl-NL" sz="2000" dirty="0" smtClean="0"/>
              <a:t>Teacher 3 (E) gekwalificeerd als baby class lerares.</a:t>
            </a:r>
          </a:p>
          <a:p>
            <a:pPr>
              <a:buFontTx/>
              <a:buChar char="-"/>
            </a:pPr>
            <a:r>
              <a:rPr lang="nl-NL" sz="2000" dirty="0" smtClean="0"/>
              <a:t>Meer lesmethodes.</a:t>
            </a:r>
          </a:p>
          <a:p>
            <a:pPr>
              <a:buFontTx/>
              <a:buChar char="-"/>
            </a:pPr>
            <a:r>
              <a:rPr lang="nl-NL" sz="2000" dirty="0" smtClean="0"/>
              <a:t>Hogere schooltafeltjes en stoeltjes (ook voor de oudere kinderen).</a:t>
            </a:r>
          </a:p>
          <a:p>
            <a:pPr>
              <a:buFontTx/>
              <a:buChar char="-"/>
            </a:pPr>
            <a:r>
              <a:rPr lang="nl-NL" sz="2000" dirty="0" smtClean="0"/>
              <a:t>Andere lesboeken en werkboeken. </a:t>
            </a:r>
          </a:p>
          <a:p>
            <a:pPr>
              <a:buFontTx/>
              <a:buChar char="-"/>
            </a:pPr>
            <a:r>
              <a:rPr lang="nl-NL" sz="2000" dirty="0" smtClean="0"/>
              <a:t>Een extra, nieuwe, leraar.</a:t>
            </a:r>
          </a:p>
          <a:p>
            <a:pPr>
              <a:buFontTx/>
              <a:buChar char="-"/>
            </a:pPr>
            <a:r>
              <a:rPr lang="nl-NL" sz="2000" dirty="0" smtClean="0"/>
              <a:t>Wie betaalt de salaris van de nieuwe leraar en van de leerkracht van de baby-class?</a:t>
            </a:r>
          </a:p>
          <a:p>
            <a:pPr marL="0" indent="0">
              <a:buNone/>
            </a:pPr>
            <a:endParaRPr lang="nl-NL" dirty="0"/>
          </a:p>
        </p:txBody>
      </p:sp>
      <p:sp>
        <p:nvSpPr>
          <p:cNvPr id="4" name="Rechthoek 3"/>
          <p:cNvSpPr/>
          <p:nvPr/>
        </p:nvSpPr>
        <p:spPr>
          <a:xfrm>
            <a:off x="0" y="348518"/>
            <a:ext cx="12100560" cy="923330"/>
          </a:xfrm>
          <a:prstGeom prst="rect">
            <a:avLst/>
          </a:prstGeom>
          <a:noFill/>
        </p:spPr>
        <p:txBody>
          <a:bodyPr wrap="square" lIns="91440" tIns="45720" rIns="91440" bIns="45720">
            <a:spAutoFit/>
          </a:bodyPr>
          <a:lstStyle/>
          <a:p>
            <a:pPr algn="ctr"/>
            <a:r>
              <a:rPr lang="nl-NL" sz="3600" dirty="0" smtClean="0">
                <a:latin typeface="+mj-lt"/>
              </a:rPr>
              <a:t>Benodigdheden voor het </a:t>
            </a:r>
            <a:r>
              <a:rPr lang="nl-NL" sz="3600" i="1" dirty="0" smtClean="0">
                <a:latin typeface="+mj-lt"/>
              </a:rPr>
              <a:t>beste </a:t>
            </a:r>
            <a:r>
              <a:rPr lang="nl-NL" sz="3600" dirty="0" smtClean="0">
                <a:latin typeface="+mj-lt"/>
              </a:rPr>
              <a:t>gebruik van de school.</a:t>
            </a:r>
            <a:r>
              <a:rPr lang="nl-NL" sz="5400" dirty="0" smtClean="0">
                <a:latin typeface="+mj-lt"/>
              </a:rPr>
              <a:t>	</a:t>
            </a:r>
            <a:endParaRPr lang="nl-NL" sz="5400" dirty="0">
              <a:latin typeface="+mj-lt"/>
            </a:endParaRPr>
          </a:p>
        </p:txBody>
      </p:sp>
    </p:spTree>
    <p:extLst>
      <p:ext uri="{BB962C8B-B14F-4D97-AF65-F5344CB8AC3E}">
        <p14:creationId xmlns:p14="http://schemas.microsoft.com/office/powerpoint/2010/main" val="1333650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10789" y="333614"/>
            <a:ext cx="9984377" cy="699498"/>
          </a:xfrm>
        </p:spPr>
        <p:txBody>
          <a:bodyPr>
            <a:noAutofit/>
          </a:bodyPr>
          <a:lstStyle/>
          <a:p>
            <a:r>
              <a:rPr lang="nl-NL" sz="4000" dirty="0" smtClean="0">
                <a:solidFill>
                  <a:schemeClr val="tx1"/>
                </a:solidFill>
              </a:rPr>
              <a:t>Toekomstige schoolsituatie</a:t>
            </a:r>
            <a:r>
              <a:rPr lang="nl-NL" sz="4000" dirty="0" smtClean="0"/>
              <a:t>.</a:t>
            </a:r>
            <a:endParaRPr lang="nl-NL" sz="4000" dirty="0"/>
          </a:p>
        </p:txBody>
      </p:sp>
      <p:sp>
        <p:nvSpPr>
          <p:cNvPr id="4" name="Stroomdiagram: Proces 3"/>
          <p:cNvSpPr/>
          <p:nvPr/>
        </p:nvSpPr>
        <p:spPr>
          <a:xfrm>
            <a:off x="166551" y="2579914"/>
            <a:ext cx="1652452" cy="1316928"/>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5" name="Tekstvak 4"/>
          <p:cNvSpPr txBox="1"/>
          <p:nvPr/>
        </p:nvSpPr>
        <p:spPr>
          <a:xfrm>
            <a:off x="284117" y="2650784"/>
            <a:ext cx="1534886" cy="954107"/>
          </a:xfrm>
          <a:prstGeom prst="rect">
            <a:avLst/>
          </a:prstGeom>
          <a:noFill/>
        </p:spPr>
        <p:txBody>
          <a:bodyPr wrap="square" rtlCol="0">
            <a:spAutoFit/>
          </a:bodyPr>
          <a:lstStyle/>
          <a:p>
            <a:r>
              <a:rPr lang="nl-NL" sz="1400" dirty="0" smtClean="0"/>
              <a:t>Pre school,</a:t>
            </a:r>
          </a:p>
          <a:p>
            <a:r>
              <a:rPr lang="nl-NL" sz="1400" dirty="0" smtClean="0"/>
              <a:t>Baby class, </a:t>
            </a:r>
            <a:r>
              <a:rPr lang="nl-NL" sz="1400" dirty="0" err="1" smtClean="0"/>
              <a:t>Middle</a:t>
            </a:r>
            <a:r>
              <a:rPr lang="nl-NL" sz="1400" dirty="0" smtClean="0"/>
              <a:t> Class, </a:t>
            </a:r>
            <a:r>
              <a:rPr lang="nl-NL" sz="1400" dirty="0" err="1" smtClean="0"/>
              <a:t>Reception</a:t>
            </a:r>
            <a:r>
              <a:rPr lang="nl-NL" sz="1400" dirty="0" smtClean="0"/>
              <a:t> class.</a:t>
            </a:r>
            <a:endParaRPr lang="nl-NL" sz="1400" dirty="0"/>
          </a:p>
        </p:txBody>
      </p:sp>
      <p:cxnSp>
        <p:nvCxnSpPr>
          <p:cNvPr id="7" name="Rechte verbindingslijn met pijl 6"/>
          <p:cNvCxnSpPr/>
          <p:nvPr/>
        </p:nvCxnSpPr>
        <p:spPr>
          <a:xfrm flipV="1">
            <a:off x="1936569" y="3471454"/>
            <a:ext cx="1064622" cy="13063"/>
          </a:xfrm>
          <a:prstGeom prst="straightConnector1">
            <a:avLst/>
          </a:prstGeom>
          <a:ln w="1270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Stroomdiagram: Proces 8"/>
          <p:cNvSpPr/>
          <p:nvPr/>
        </p:nvSpPr>
        <p:spPr>
          <a:xfrm>
            <a:off x="3118757" y="2579913"/>
            <a:ext cx="1665515" cy="1316929"/>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nl-NL" sz="1400"/>
          </a:p>
        </p:txBody>
      </p:sp>
      <p:sp>
        <p:nvSpPr>
          <p:cNvPr id="10" name="Tekstvak 9"/>
          <p:cNvSpPr txBox="1"/>
          <p:nvPr/>
        </p:nvSpPr>
        <p:spPr>
          <a:xfrm>
            <a:off x="3167743" y="2651760"/>
            <a:ext cx="1469571" cy="738664"/>
          </a:xfrm>
          <a:prstGeom prst="rect">
            <a:avLst/>
          </a:prstGeom>
          <a:noFill/>
        </p:spPr>
        <p:txBody>
          <a:bodyPr wrap="square" rtlCol="0">
            <a:spAutoFit/>
          </a:bodyPr>
          <a:lstStyle/>
          <a:p>
            <a:r>
              <a:rPr lang="nl-NL" sz="1400" dirty="0" err="1" smtClean="0"/>
              <a:t>Primary</a:t>
            </a:r>
            <a:r>
              <a:rPr lang="nl-NL" sz="1400" dirty="0" smtClean="0"/>
              <a:t> school, </a:t>
            </a:r>
          </a:p>
          <a:p>
            <a:r>
              <a:rPr lang="nl-NL" sz="1400" dirty="0" smtClean="0"/>
              <a:t>Grade 1 tot en met 7.</a:t>
            </a:r>
            <a:endParaRPr lang="nl-NL" sz="1400" dirty="0"/>
          </a:p>
        </p:txBody>
      </p:sp>
      <p:pic>
        <p:nvPicPr>
          <p:cNvPr id="11" name="Afbeelding 10"/>
          <p:cNvPicPr>
            <a:picLocks noChangeAspect="1"/>
          </p:cNvPicPr>
          <p:nvPr/>
        </p:nvPicPr>
        <p:blipFill>
          <a:blip r:embed="rId2"/>
          <a:stretch>
            <a:fillRect/>
          </a:stretch>
        </p:blipFill>
        <p:spPr>
          <a:xfrm rot="20124417">
            <a:off x="4928282" y="2651186"/>
            <a:ext cx="1457070" cy="774259"/>
          </a:xfrm>
          <a:prstGeom prst="rect">
            <a:avLst/>
          </a:prstGeom>
        </p:spPr>
      </p:pic>
      <p:sp>
        <p:nvSpPr>
          <p:cNvPr id="12" name="Stroomdiagram: Proces 11"/>
          <p:cNvSpPr/>
          <p:nvPr/>
        </p:nvSpPr>
        <p:spPr>
          <a:xfrm>
            <a:off x="6084026" y="1139944"/>
            <a:ext cx="1430383" cy="1694664"/>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pic>
        <p:nvPicPr>
          <p:cNvPr id="13" name="Afbeelding 12"/>
          <p:cNvPicPr>
            <a:picLocks noChangeAspect="1"/>
          </p:cNvPicPr>
          <p:nvPr/>
        </p:nvPicPr>
        <p:blipFill>
          <a:blip r:embed="rId3"/>
          <a:stretch>
            <a:fillRect/>
          </a:stretch>
        </p:blipFill>
        <p:spPr>
          <a:xfrm rot="4036871">
            <a:off x="4607562" y="3776476"/>
            <a:ext cx="1847806" cy="1467375"/>
          </a:xfrm>
          <a:prstGeom prst="rect">
            <a:avLst/>
          </a:prstGeom>
        </p:spPr>
      </p:pic>
      <p:sp>
        <p:nvSpPr>
          <p:cNvPr id="14" name="Stroomdiagram: Proces 13"/>
          <p:cNvSpPr/>
          <p:nvPr/>
        </p:nvSpPr>
        <p:spPr>
          <a:xfrm>
            <a:off x="6098840" y="4079776"/>
            <a:ext cx="1381397" cy="1104545"/>
          </a:xfrm>
          <a:prstGeom prst="flowChartProcess">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15" name="Tekstvak 14"/>
          <p:cNvSpPr txBox="1"/>
          <p:nvPr/>
        </p:nvSpPr>
        <p:spPr>
          <a:xfrm>
            <a:off x="6092405" y="1187096"/>
            <a:ext cx="1503646" cy="1384995"/>
          </a:xfrm>
          <a:prstGeom prst="rect">
            <a:avLst/>
          </a:prstGeom>
          <a:noFill/>
        </p:spPr>
        <p:txBody>
          <a:bodyPr wrap="square" rtlCol="0">
            <a:spAutoFit/>
          </a:bodyPr>
          <a:lstStyle/>
          <a:p>
            <a:r>
              <a:rPr lang="nl-NL" sz="1400" dirty="0" err="1" smtClean="0"/>
              <a:t>Secundary</a:t>
            </a:r>
            <a:r>
              <a:rPr lang="nl-NL" sz="1400" dirty="0" smtClean="0"/>
              <a:t> school. Grade 8 tot en met 12.</a:t>
            </a:r>
          </a:p>
          <a:p>
            <a:r>
              <a:rPr lang="nl-NL" sz="1400" dirty="0" smtClean="0"/>
              <a:t>Misschien met hulp van Monique</a:t>
            </a:r>
            <a:endParaRPr lang="nl-NL" sz="1400" dirty="0"/>
          </a:p>
        </p:txBody>
      </p:sp>
      <p:sp>
        <p:nvSpPr>
          <p:cNvPr id="16" name="Tekstvak 15"/>
          <p:cNvSpPr txBox="1"/>
          <p:nvPr/>
        </p:nvSpPr>
        <p:spPr>
          <a:xfrm>
            <a:off x="6267902" y="4079776"/>
            <a:ext cx="1136469" cy="954107"/>
          </a:xfrm>
          <a:prstGeom prst="rect">
            <a:avLst/>
          </a:prstGeom>
          <a:noFill/>
        </p:spPr>
        <p:txBody>
          <a:bodyPr wrap="square" rtlCol="0">
            <a:spAutoFit/>
          </a:bodyPr>
          <a:lstStyle/>
          <a:p>
            <a:r>
              <a:rPr lang="nl-NL" sz="1400" dirty="0" smtClean="0"/>
              <a:t>skills centrum.</a:t>
            </a:r>
          </a:p>
          <a:p>
            <a:r>
              <a:rPr lang="nl-NL" sz="1400" dirty="0" smtClean="0"/>
              <a:t>Grade 8 tot en met 12.</a:t>
            </a:r>
            <a:endParaRPr lang="nl-NL" sz="1400" dirty="0"/>
          </a:p>
        </p:txBody>
      </p:sp>
      <p:cxnSp>
        <p:nvCxnSpPr>
          <p:cNvPr id="18" name="Rechte verbindingslijn met pijl 17"/>
          <p:cNvCxnSpPr/>
          <p:nvPr/>
        </p:nvCxnSpPr>
        <p:spPr>
          <a:xfrm flipH="1">
            <a:off x="6799121" y="3232916"/>
            <a:ext cx="48" cy="663926"/>
          </a:xfrm>
          <a:prstGeom prst="straightConnector1">
            <a:avLst/>
          </a:prstGeom>
          <a:ln w="635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0" name="Afbeelding 19"/>
          <p:cNvPicPr>
            <a:picLocks noChangeAspect="1"/>
          </p:cNvPicPr>
          <p:nvPr/>
        </p:nvPicPr>
        <p:blipFill>
          <a:blip r:embed="rId4"/>
          <a:stretch>
            <a:fillRect/>
          </a:stretch>
        </p:blipFill>
        <p:spPr>
          <a:xfrm rot="17654747">
            <a:off x="7135799" y="1595876"/>
            <a:ext cx="3813898" cy="4195288"/>
          </a:xfrm>
          <a:prstGeom prst="rect">
            <a:avLst/>
          </a:prstGeom>
        </p:spPr>
      </p:pic>
      <p:sp>
        <p:nvSpPr>
          <p:cNvPr id="22" name="Rechthoek 21"/>
          <p:cNvSpPr/>
          <p:nvPr/>
        </p:nvSpPr>
        <p:spPr>
          <a:xfrm>
            <a:off x="9844967" y="1892192"/>
            <a:ext cx="1635084" cy="18848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sz="1400" dirty="0" smtClean="0"/>
              <a:t>Solliciteer bij een bestaande groep, bijvoorbeeld iemand die is begonnen door </a:t>
            </a:r>
            <a:r>
              <a:rPr lang="nl-NL" sz="1400" dirty="0" err="1" smtClean="0"/>
              <a:t>microfinance</a:t>
            </a:r>
            <a:r>
              <a:rPr lang="nl-NL" sz="1400" dirty="0" smtClean="0"/>
              <a:t>.</a:t>
            </a:r>
            <a:endParaRPr lang="nl-NL" sz="1400" dirty="0"/>
          </a:p>
        </p:txBody>
      </p:sp>
      <p:pic>
        <p:nvPicPr>
          <p:cNvPr id="23" name="Afbeelding 22"/>
          <p:cNvPicPr>
            <a:picLocks noChangeAspect="1"/>
          </p:cNvPicPr>
          <p:nvPr/>
        </p:nvPicPr>
        <p:blipFill>
          <a:blip r:embed="rId5"/>
          <a:stretch>
            <a:fillRect/>
          </a:stretch>
        </p:blipFill>
        <p:spPr>
          <a:xfrm rot="3038425">
            <a:off x="6741576" y="424996"/>
            <a:ext cx="4265669" cy="4060766"/>
          </a:xfrm>
          <a:prstGeom prst="rect">
            <a:avLst/>
          </a:prstGeom>
        </p:spPr>
      </p:pic>
      <p:sp>
        <p:nvSpPr>
          <p:cNvPr id="24" name="Rechthoek 23"/>
          <p:cNvSpPr/>
          <p:nvPr/>
        </p:nvSpPr>
        <p:spPr>
          <a:xfrm>
            <a:off x="9777186" y="4723072"/>
            <a:ext cx="1651784" cy="1230363"/>
          </a:xfrm>
          <a:prstGeom prst="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nl-NL" sz="1400"/>
          </a:p>
        </p:txBody>
      </p:sp>
      <p:sp>
        <p:nvSpPr>
          <p:cNvPr id="25" name="Tekstvak 24"/>
          <p:cNvSpPr txBox="1"/>
          <p:nvPr/>
        </p:nvSpPr>
        <p:spPr>
          <a:xfrm>
            <a:off x="9875520" y="4891392"/>
            <a:ext cx="1423851" cy="954107"/>
          </a:xfrm>
          <a:prstGeom prst="rect">
            <a:avLst/>
          </a:prstGeom>
          <a:noFill/>
        </p:spPr>
        <p:txBody>
          <a:bodyPr wrap="square" rtlCol="0">
            <a:spAutoFit/>
          </a:bodyPr>
          <a:lstStyle/>
          <a:p>
            <a:r>
              <a:rPr lang="nl-NL" sz="1400" dirty="0" smtClean="0"/>
              <a:t>Ga naar het </a:t>
            </a:r>
            <a:r>
              <a:rPr lang="nl-NL" sz="1400" dirty="0" err="1" smtClean="0"/>
              <a:t>microfinance</a:t>
            </a:r>
            <a:r>
              <a:rPr lang="nl-NL" sz="1400" dirty="0" smtClean="0"/>
              <a:t> project. Start voor jezelf.</a:t>
            </a:r>
            <a:endParaRPr lang="nl-NL" sz="1400" dirty="0"/>
          </a:p>
        </p:txBody>
      </p:sp>
      <p:pic>
        <p:nvPicPr>
          <p:cNvPr id="26" name="Afbeelding 25"/>
          <p:cNvPicPr>
            <a:picLocks noChangeAspect="1"/>
          </p:cNvPicPr>
          <p:nvPr/>
        </p:nvPicPr>
        <p:blipFill>
          <a:blip r:embed="rId6"/>
          <a:stretch>
            <a:fillRect/>
          </a:stretch>
        </p:blipFill>
        <p:spPr>
          <a:xfrm>
            <a:off x="6098840" y="2317794"/>
            <a:ext cx="5741127" cy="5864687"/>
          </a:xfrm>
          <a:prstGeom prst="rect">
            <a:avLst/>
          </a:prstGeom>
        </p:spPr>
      </p:pic>
      <p:cxnSp>
        <p:nvCxnSpPr>
          <p:cNvPr id="30" name="Rechte verbindingslijn met pijl 29"/>
          <p:cNvCxnSpPr/>
          <p:nvPr/>
        </p:nvCxnSpPr>
        <p:spPr>
          <a:xfrm>
            <a:off x="7596051" y="2899954"/>
            <a:ext cx="2627598" cy="1610209"/>
          </a:xfrm>
          <a:prstGeom prst="straightConnector1">
            <a:avLst/>
          </a:prstGeom>
          <a:ln w="1270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Rechthoek 31"/>
          <p:cNvSpPr/>
          <p:nvPr/>
        </p:nvSpPr>
        <p:spPr>
          <a:xfrm>
            <a:off x="8790418" y="99289"/>
            <a:ext cx="2971800" cy="116814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Ga naar de universiteit of college.</a:t>
            </a:r>
            <a:endParaRPr lang="nl-NL" sz="1400" dirty="0"/>
          </a:p>
        </p:txBody>
      </p:sp>
      <p:cxnSp>
        <p:nvCxnSpPr>
          <p:cNvPr id="35" name="Rechte verbindingslijn met pijl 34"/>
          <p:cNvCxnSpPr/>
          <p:nvPr/>
        </p:nvCxnSpPr>
        <p:spPr>
          <a:xfrm flipV="1">
            <a:off x="7595816" y="985346"/>
            <a:ext cx="1084453" cy="366073"/>
          </a:xfrm>
          <a:prstGeom prst="straightConnector1">
            <a:avLst/>
          </a:prstGeom>
          <a:ln w="1270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Rechthoek 39"/>
          <p:cNvSpPr/>
          <p:nvPr/>
        </p:nvSpPr>
        <p:spPr>
          <a:xfrm>
            <a:off x="213749" y="4665632"/>
            <a:ext cx="4673237" cy="72645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Op de Linda Farm.</a:t>
            </a:r>
            <a:endParaRPr lang="nl-NL" sz="1400" dirty="0"/>
          </a:p>
        </p:txBody>
      </p:sp>
      <p:sp>
        <p:nvSpPr>
          <p:cNvPr id="41" name="Rechthoek 40"/>
          <p:cNvSpPr/>
          <p:nvPr/>
        </p:nvSpPr>
        <p:spPr>
          <a:xfrm>
            <a:off x="5980669" y="6006280"/>
            <a:ext cx="5858362"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In </a:t>
            </a:r>
            <a:r>
              <a:rPr lang="nl-NL" sz="1400" dirty="0" err="1" smtClean="0"/>
              <a:t>Livingstone</a:t>
            </a:r>
            <a:r>
              <a:rPr lang="nl-NL" sz="1400" dirty="0" smtClean="0"/>
              <a:t>.</a:t>
            </a:r>
            <a:endParaRPr lang="nl-NL" sz="1400" dirty="0"/>
          </a:p>
        </p:txBody>
      </p:sp>
      <p:sp>
        <p:nvSpPr>
          <p:cNvPr id="42" name="Rechthoek 41"/>
          <p:cNvSpPr/>
          <p:nvPr/>
        </p:nvSpPr>
        <p:spPr>
          <a:xfrm>
            <a:off x="8781211" y="1325704"/>
            <a:ext cx="2990213" cy="3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43" name="Tekstvak 42"/>
          <p:cNvSpPr txBox="1"/>
          <p:nvPr/>
        </p:nvSpPr>
        <p:spPr>
          <a:xfrm>
            <a:off x="9274628" y="1336364"/>
            <a:ext cx="2463828" cy="307777"/>
          </a:xfrm>
          <a:prstGeom prst="rect">
            <a:avLst/>
          </a:prstGeom>
          <a:noFill/>
        </p:spPr>
        <p:txBody>
          <a:bodyPr wrap="square" rtlCol="0">
            <a:spAutoFit/>
          </a:bodyPr>
          <a:lstStyle/>
          <a:p>
            <a:r>
              <a:rPr lang="nl-NL" sz="1400" dirty="0" smtClean="0"/>
              <a:t>Overal in Zambia.</a:t>
            </a:r>
            <a:endParaRPr lang="nl-NL" sz="1400" dirty="0"/>
          </a:p>
        </p:txBody>
      </p:sp>
    </p:spTree>
    <p:extLst>
      <p:ext uri="{BB962C8B-B14F-4D97-AF65-F5344CB8AC3E}">
        <p14:creationId xmlns:p14="http://schemas.microsoft.com/office/powerpoint/2010/main" val="17921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692726" y="2393660"/>
            <a:ext cx="10515600" cy="3605358"/>
          </a:xfrm>
        </p:spPr>
        <p:txBody>
          <a:bodyPr>
            <a:normAutofit fontScale="77500" lnSpcReduction="20000"/>
          </a:bodyPr>
          <a:lstStyle/>
          <a:p>
            <a:pPr>
              <a:buFontTx/>
              <a:buChar char="-"/>
            </a:pPr>
            <a:r>
              <a:rPr lang="nl-NL" dirty="0" smtClean="0"/>
              <a:t>De kinderen kennis en skills bij brengen.</a:t>
            </a:r>
          </a:p>
          <a:p>
            <a:pPr>
              <a:buFontTx/>
              <a:buChar char="-"/>
            </a:pPr>
            <a:r>
              <a:rPr lang="nl-NL" dirty="0" smtClean="0"/>
              <a:t>Volledig zelfvoorzienend worden, bijvoorbeeld door middel van een groentetuin.</a:t>
            </a:r>
          </a:p>
          <a:p>
            <a:pPr>
              <a:buFontTx/>
              <a:buChar char="-"/>
            </a:pPr>
            <a:r>
              <a:rPr lang="nl-NL" dirty="0" smtClean="0"/>
              <a:t>Op termijn een </a:t>
            </a:r>
            <a:r>
              <a:rPr lang="nl-NL" dirty="0" err="1" smtClean="0"/>
              <a:t>primary</a:t>
            </a:r>
            <a:r>
              <a:rPr lang="nl-NL" dirty="0" smtClean="0"/>
              <a:t> school worden door de school optimaal te gebruiken.</a:t>
            </a:r>
          </a:p>
          <a:p>
            <a:pPr>
              <a:buFontTx/>
              <a:buChar char="-"/>
            </a:pPr>
            <a:r>
              <a:rPr lang="nl-NL" dirty="0" smtClean="0"/>
              <a:t>De kwaliteit van de leraren verbeteren.</a:t>
            </a:r>
          </a:p>
          <a:p>
            <a:pPr>
              <a:buFontTx/>
              <a:buChar char="-"/>
            </a:pPr>
            <a:r>
              <a:rPr lang="nl-NL" dirty="0" smtClean="0"/>
              <a:t>Een nieuwe, extra, leraar aan te nemen.</a:t>
            </a:r>
          </a:p>
          <a:p>
            <a:pPr>
              <a:buFontTx/>
              <a:buChar char="-"/>
            </a:pPr>
            <a:r>
              <a:rPr lang="nl-NL" dirty="0" smtClean="0"/>
              <a:t>Steun van de </a:t>
            </a:r>
            <a:r>
              <a:rPr lang="nl-NL" dirty="0" err="1" smtClean="0"/>
              <a:t>government</a:t>
            </a:r>
            <a:r>
              <a:rPr lang="nl-NL" dirty="0" smtClean="0"/>
              <a:t> krijgen waarbij de maximale toegankelijkheid voor deze, meest kwetsbare, kinderen gegarandeerd blijft.</a:t>
            </a:r>
          </a:p>
          <a:p>
            <a:pPr>
              <a:buFontTx/>
              <a:buChar char="-"/>
            </a:pPr>
            <a:r>
              <a:rPr lang="nl-NL" dirty="0" smtClean="0"/>
              <a:t>De ouders enthousiast houden en zo nodig maken voor het leren.</a:t>
            </a:r>
          </a:p>
          <a:p>
            <a:pPr>
              <a:buFontTx/>
              <a:buChar char="-"/>
            </a:pPr>
            <a:r>
              <a:rPr lang="nl-NL" dirty="0" smtClean="0"/>
              <a:t>Een overgang mogelijk maken van de </a:t>
            </a:r>
            <a:r>
              <a:rPr lang="nl-NL" dirty="0" err="1" smtClean="0"/>
              <a:t>primary</a:t>
            </a:r>
            <a:r>
              <a:rPr lang="nl-NL" dirty="0" smtClean="0"/>
              <a:t> school naar/via de </a:t>
            </a:r>
            <a:r>
              <a:rPr lang="nl-NL" dirty="0" err="1" smtClean="0"/>
              <a:t>secundary</a:t>
            </a:r>
            <a:r>
              <a:rPr lang="nl-NL" dirty="0" smtClean="0"/>
              <a:t> school naar/of het trainingscentrum.</a:t>
            </a:r>
          </a:p>
          <a:p>
            <a:pPr>
              <a:buFontTx/>
              <a:buChar char="-"/>
            </a:pPr>
            <a:endParaRPr lang="nl-NL" b="1" dirty="0"/>
          </a:p>
        </p:txBody>
      </p:sp>
      <p:sp>
        <p:nvSpPr>
          <p:cNvPr id="4" name="Rechthoek 3"/>
          <p:cNvSpPr/>
          <p:nvPr/>
        </p:nvSpPr>
        <p:spPr>
          <a:xfrm>
            <a:off x="3485846" y="299422"/>
            <a:ext cx="5261376" cy="707886"/>
          </a:xfrm>
          <a:prstGeom prst="rect">
            <a:avLst/>
          </a:prstGeom>
          <a:noFill/>
        </p:spPr>
        <p:txBody>
          <a:bodyPr wrap="none" lIns="91440" tIns="45720" rIns="91440" bIns="45720">
            <a:spAutoFit/>
          </a:bodyPr>
          <a:lstStyle/>
          <a:p>
            <a:pPr algn="ctr"/>
            <a:r>
              <a:rPr lang="nl-NL" sz="4000" dirty="0" smtClean="0"/>
              <a:t>Doelen van de school.</a:t>
            </a:r>
            <a:endParaRPr lang="nl-NL" sz="4000" dirty="0"/>
          </a:p>
        </p:txBody>
      </p:sp>
    </p:spTree>
    <p:extLst>
      <p:ext uri="{BB962C8B-B14F-4D97-AF65-F5344CB8AC3E}">
        <p14:creationId xmlns:p14="http://schemas.microsoft.com/office/powerpoint/2010/main" val="12130638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4103717"/>
            <a:ext cx="12191999" cy="523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6" name="Rechte verbindingslijn met pijl 5"/>
          <p:cNvCxnSpPr/>
          <p:nvPr/>
        </p:nvCxnSpPr>
        <p:spPr>
          <a:xfrm>
            <a:off x="2899313" y="3785754"/>
            <a:ext cx="20780" cy="1683328"/>
          </a:xfrm>
          <a:prstGeom prst="straightConnector1">
            <a:avLst/>
          </a:prstGeom>
          <a:ln w="127000">
            <a:solidFill>
              <a:srgbClr val="FFFF00"/>
            </a:solidFill>
            <a:tailEnd type="triangle"/>
          </a:ln>
        </p:spPr>
        <p:style>
          <a:lnRef idx="1">
            <a:schemeClr val="accent1"/>
          </a:lnRef>
          <a:fillRef idx="0">
            <a:schemeClr val="accent1"/>
          </a:fillRef>
          <a:effectRef idx="0">
            <a:schemeClr val="accent1"/>
          </a:effectRef>
          <a:fontRef idx="minor">
            <a:schemeClr val="tx1"/>
          </a:fontRef>
        </p:style>
      </p:cxnSp>
      <p:pic>
        <p:nvPicPr>
          <p:cNvPr id="13" name="Afbeelding 12"/>
          <p:cNvPicPr>
            <a:picLocks noChangeAspect="1"/>
          </p:cNvPicPr>
          <p:nvPr/>
        </p:nvPicPr>
        <p:blipFill>
          <a:blip r:embed="rId2"/>
          <a:stretch>
            <a:fillRect/>
          </a:stretch>
        </p:blipFill>
        <p:spPr>
          <a:xfrm>
            <a:off x="5051219" y="3785754"/>
            <a:ext cx="780356" cy="2078916"/>
          </a:xfrm>
          <a:prstGeom prst="rect">
            <a:avLst/>
          </a:prstGeom>
        </p:spPr>
      </p:pic>
      <p:pic>
        <p:nvPicPr>
          <p:cNvPr id="15" name="Afbeelding 14"/>
          <p:cNvPicPr>
            <a:picLocks noChangeAspect="1"/>
          </p:cNvPicPr>
          <p:nvPr/>
        </p:nvPicPr>
        <p:blipFill>
          <a:blip r:embed="rId3"/>
          <a:stretch>
            <a:fillRect/>
          </a:stretch>
        </p:blipFill>
        <p:spPr>
          <a:xfrm>
            <a:off x="7753349" y="3785754"/>
            <a:ext cx="780356" cy="2078916"/>
          </a:xfrm>
          <a:prstGeom prst="rect">
            <a:avLst/>
          </a:prstGeom>
        </p:spPr>
      </p:pic>
      <p:pic>
        <p:nvPicPr>
          <p:cNvPr id="16" name="Afbeelding 15"/>
          <p:cNvPicPr>
            <a:picLocks noChangeAspect="1"/>
          </p:cNvPicPr>
          <p:nvPr/>
        </p:nvPicPr>
        <p:blipFill>
          <a:blip r:embed="rId3"/>
          <a:stretch>
            <a:fillRect/>
          </a:stretch>
        </p:blipFill>
        <p:spPr>
          <a:xfrm>
            <a:off x="10683998" y="3925303"/>
            <a:ext cx="780356" cy="2078916"/>
          </a:xfrm>
          <a:prstGeom prst="rect">
            <a:avLst/>
          </a:prstGeom>
        </p:spPr>
      </p:pic>
      <p:sp>
        <p:nvSpPr>
          <p:cNvPr id="19" name="Tekstvak 18"/>
          <p:cNvSpPr txBox="1"/>
          <p:nvPr/>
        </p:nvSpPr>
        <p:spPr>
          <a:xfrm>
            <a:off x="450791" y="3399792"/>
            <a:ext cx="11512610" cy="584775"/>
          </a:xfrm>
          <a:prstGeom prst="rect">
            <a:avLst/>
          </a:prstGeom>
          <a:noFill/>
        </p:spPr>
        <p:txBody>
          <a:bodyPr wrap="square" rtlCol="0">
            <a:spAutoFit/>
          </a:bodyPr>
          <a:lstStyle/>
          <a:p>
            <a:r>
              <a:rPr lang="nl-NL" sz="1600" dirty="0" smtClean="0"/>
              <a:t>		Januari 2016	</a:t>
            </a:r>
            <a:r>
              <a:rPr lang="nl-NL" sz="1600" dirty="0"/>
              <a:t>	</a:t>
            </a:r>
            <a:r>
              <a:rPr lang="nl-NL" sz="1600" dirty="0" smtClean="0"/>
              <a:t>Januari 2017    	           Januari 2018 	                Januari 2019	</a:t>
            </a:r>
            <a:endParaRPr lang="nl-NL" sz="1600" dirty="0"/>
          </a:p>
        </p:txBody>
      </p:sp>
      <p:sp>
        <p:nvSpPr>
          <p:cNvPr id="20" name="Stroomdiagram: Proces 19"/>
          <p:cNvSpPr/>
          <p:nvPr/>
        </p:nvSpPr>
        <p:spPr>
          <a:xfrm>
            <a:off x="522514" y="3083245"/>
            <a:ext cx="1210024" cy="435047"/>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Nu.</a:t>
            </a:r>
            <a:endParaRPr lang="nl-NL" dirty="0"/>
          </a:p>
        </p:txBody>
      </p:sp>
      <p:sp>
        <p:nvSpPr>
          <p:cNvPr id="22" name="Stroomdiagram: Proces 21"/>
          <p:cNvSpPr/>
          <p:nvPr/>
        </p:nvSpPr>
        <p:spPr>
          <a:xfrm>
            <a:off x="10683998" y="2914650"/>
            <a:ext cx="1279402" cy="421606"/>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2019.</a:t>
            </a:r>
            <a:endParaRPr lang="nl-NL" dirty="0"/>
          </a:p>
        </p:txBody>
      </p:sp>
      <p:sp>
        <p:nvSpPr>
          <p:cNvPr id="23" name="Tekstvak 22"/>
          <p:cNvSpPr txBox="1"/>
          <p:nvPr/>
        </p:nvSpPr>
        <p:spPr>
          <a:xfrm>
            <a:off x="588818" y="5756564"/>
            <a:ext cx="11069782" cy="646331"/>
          </a:xfrm>
          <a:prstGeom prst="rect">
            <a:avLst/>
          </a:prstGeom>
          <a:noFill/>
        </p:spPr>
        <p:txBody>
          <a:bodyPr wrap="square" rtlCol="0">
            <a:spAutoFit/>
          </a:bodyPr>
          <a:lstStyle/>
          <a:p>
            <a:r>
              <a:rPr lang="nl-NL" dirty="0"/>
              <a:t>p</a:t>
            </a:r>
            <a:r>
              <a:rPr lang="nl-NL" dirty="0" smtClean="0"/>
              <a:t>re-school	</a:t>
            </a:r>
            <a:r>
              <a:rPr lang="nl-NL" dirty="0" err="1" smtClean="0"/>
              <a:t>grade</a:t>
            </a:r>
            <a:r>
              <a:rPr lang="nl-NL" dirty="0" smtClean="0"/>
              <a:t> 1 en  	         </a:t>
            </a:r>
            <a:r>
              <a:rPr lang="nl-NL" dirty="0" err="1" smtClean="0"/>
              <a:t>grade</a:t>
            </a:r>
            <a:r>
              <a:rPr lang="nl-NL" dirty="0" smtClean="0"/>
              <a:t> 3 en                        </a:t>
            </a:r>
            <a:r>
              <a:rPr lang="nl-NL" dirty="0" err="1" smtClean="0"/>
              <a:t>grade</a:t>
            </a:r>
            <a:r>
              <a:rPr lang="nl-NL" dirty="0" smtClean="0"/>
              <a:t> 5 en            </a:t>
            </a:r>
            <a:r>
              <a:rPr lang="nl-NL" dirty="0"/>
              <a:t> </a:t>
            </a:r>
            <a:r>
              <a:rPr lang="nl-NL" dirty="0" smtClean="0"/>
              <a:t>           </a:t>
            </a:r>
            <a:r>
              <a:rPr lang="nl-NL" dirty="0" err="1" smtClean="0"/>
              <a:t>grade</a:t>
            </a:r>
            <a:r>
              <a:rPr lang="nl-NL" dirty="0" smtClean="0"/>
              <a:t> 6 en</a:t>
            </a:r>
          </a:p>
          <a:p>
            <a:r>
              <a:rPr lang="nl-NL" dirty="0" smtClean="0"/>
              <a:t>		</a:t>
            </a:r>
            <a:r>
              <a:rPr lang="nl-NL" dirty="0" err="1" smtClean="0"/>
              <a:t>grade</a:t>
            </a:r>
            <a:r>
              <a:rPr lang="nl-NL" dirty="0" smtClean="0"/>
              <a:t> 2		         </a:t>
            </a:r>
            <a:r>
              <a:rPr lang="nl-NL" dirty="0" err="1" smtClean="0"/>
              <a:t>grade</a:t>
            </a:r>
            <a:r>
              <a:rPr lang="nl-NL" dirty="0" smtClean="0"/>
              <a:t> 4	                      </a:t>
            </a:r>
            <a:r>
              <a:rPr lang="nl-NL" dirty="0" err="1" smtClean="0"/>
              <a:t>grade</a:t>
            </a:r>
            <a:r>
              <a:rPr lang="nl-NL" dirty="0" smtClean="0"/>
              <a:t> 6		     </a:t>
            </a:r>
            <a:r>
              <a:rPr lang="nl-NL" dirty="0" err="1" smtClean="0"/>
              <a:t>grade</a:t>
            </a:r>
            <a:r>
              <a:rPr lang="nl-NL" dirty="0" smtClean="0"/>
              <a:t> 7</a:t>
            </a:r>
            <a:endParaRPr lang="nl-NL" dirty="0"/>
          </a:p>
        </p:txBody>
      </p:sp>
      <p:sp>
        <p:nvSpPr>
          <p:cNvPr id="2" name="Tekstvak 1"/>
          <p:cNvSpPr txBox="1"/>
          <p:nvPr/>
        </p:nvSpPr>
        <p:spPr>
          <a:xfrm>
            <a:off x="393245" y="1452029"/>
            <a:ext cx="11405507" cy="1477328"/>
          </a:xfrm>
          <a:prstGeom prst="rect">
            <a:avLst/>
          </a:prstGeom>
          <a:noFill/>
        </p:spPr>
        <p:txBody>
          <a:bodyPr wrap="square" rtlCol="0">
            <a:spAutoFit/>
          </a:bodyPr>
          <a:lstStyle/>
          <a:p>
            <a:pPr lvl="0">
              <a:spcBef>
                <a:spcPts val="700"/>
              </a:spcBef>
              <a:buClr>
                <a:srgbClr val="A5644E"/>
              </a:buClr>
              <a:buSzPct val="60000"/>
            </a:pPr>
            <a:r>
              <a:rPr lang="nl-NL" dirty="0">
                <a:solidFill>
                  <a:prstClr val="black"/>
                </a:solidFill>
              </a:rPr>
              <a:t>De </a:t>
            </a:r>
            <a:r>
              <a:rPr lang="nl-NL" dirty="0" err="1">
                <a:solidFill>
                  <a:prstClr val="black"/>
                </a:solidFill>
              </a:rPr>
              <a:t>primary</a:t>
            </a:r>
            <a:r>
              <a:rPr lang="nl-NL" dirty="0">
                <a:solidFill>
                  <a:prstClr val="black"/>
                </a:solidFill>
              </a:rPr>
              <a:t> school gaat in de komende drie jaar geïntroduceerd worden in hetzelfde schoolgebouw. </a:t>
            </a:r>
            <a:r>
              <a:rPr lang="nl-NL" dirty="0" smtClean="0">
                <a:solidFill>
                  <a:prstClr val="black"/>
                </a:solidFill>
              </a:rPr>
              <a:t>Januari 2016 </a:t>
            </a:r>
            <a:r>
              <a:rPr lang="nl-NL" dirty="0">
                <a:solidFill>
                  <a:prstClr val="black"/>
                </a:solidFill>
              </a:rPr>
              <a:t>hebben we de komst van </a:t>
            </a:r>
            <a:r>
              <a:rPr lang="nl-NL" dirty="0" err="1">
                <a:solidFill>
                  <a:prstClr val="black"/>
                </a:solidFill>
              </a:rPr>
              <a:t>grade</a:t>
            </a:r>
            <a:r>
              <a:rPr lang="nl-NL" dirty="0">
                <a:solidFill>
                  <a:prstClr val="black"/>
                </a:solidFill>
              </a:rPr>
              <a:t> 1 gepland. Januari </a:t>
            </a:r>
            <a:r>
              <a:rPr lang="nl-NL" dirty="0" smtClean="0">
                <a:solidFill>
                  <a:prstClr val="black"/>
                </a:solidFill>
              </a:rPr>
              <a:t>2019 </a:t>
            </a:r>
            <a:r>
              <a:rPr lang="nl-NL" dirty="0">
                <a:solidFill>
                  <a:prstClr val="black"/>
                </a:solidFill>
              </a:rPr>
              <a:t>komt tenslotte </a:t>
            </a:r>
            <a:r>
              <a:rPr lang="nl-NL" dirty="0" err="1">
                <a:solidFill>
                  <a:prstClr val="black"/>
                </a:solidFill>
              </a:rPr>
              <a:t>grade</a:t>
            </a:r>
            <a:r>
              <a:rPr lang="nl-NL" dirty="0">
                <a:solidFill>
                  <a:prstClr val="black"/>
                </a:solidFill>
              </a:rPr>
              <a:t> 7 erbij</a:t>
            </a:r>
            <a:r>
              <a:rPr lang="nl-NL" dirty="0" smtClean="0">
                <a:solidFill>
                  <a:prstClr val="black"/>
                </a:solidFill>
              </a:rPr>
              <a:t>. </a:t>
            </a:r>
            <a:r>
              <a:rPr lang="nl-NL" dirty="0" err="1" smtClean="0">
                <a:solidFill>
                  <a:prstClr val="black"/>
                </a:solidFill>
              </a:rPr>
              <a:t>Zambiaanse</a:t>
            </a:r>
            <a:r>
              <a:rPr lang="nl-NL" dirty="0" smtClean="0">
                <a:solidFill>
                  <a:prstClr val="black"/>
                </a:solidFill>
              </a:rPr>
              <a:t> schooljaar loopt van januari tot januari. Om te kunnen starten met de </a:t>
            </a:r>
            <a:r>
              <a:rPr lang="nl-NL" dirty="0" err="1" smtClean="0">
                <a:solidFill>
                  <a:prstClr val="black"/>
                </a:solidFill>
              </a:rPr>
              <a:t>primary</a:t>
            </a:r>
            <a:r>
              <a:rPr lang="nl-NL" dirty="0" smtClean="0">
                <a:solidFill>
                  <a:prstClr val="black"/>
                </a:solidFill>
              </a:rPr>
              <a:t> school moeten er eerst voldoende lestafeltjes en stoelen zijn.  </a:t>
            </a:r>
            <a:r>
              <a:rPr lang="nl-NL" dirty="0">
                <a:solidFill>
                  <a:prstClr val="black"/>
                </a:solidFill>
              </a:rPr>
              <a:t>Eerst wordt er gestart met alleen de kinderen van de Linda Farm School van het betreffende leerjaar. Daarna kunnen ook andere kinderen uit de omgeving toe gelaten worden.</a:t>
            </a:r>
          </a:p>
        </p:txBody>
      </p:sp>
      <p:sp>
        <p:nvSpPr>
          <p:cNvPr id="5" name="Tekstvak 4"/>
          <p:cNvSpPr txBox="1"/>
          <p:nvPr/>
        </p:nvSpPr>
        <p:spPr>
          <a:xfrm>
            <a:off x="3911252" y="187778"/>
            <a:ext cx="4424914" cy="984885"/>
          </a:xfrm>
          <a:prstGeom prst="rect">
            <a:avLst/>
          </a:prstGeom>
          <a:noFill/>
        </p:spPr>
        <p:txBody>
          <a:bodyPr wrap="square" rtlCol="0">
            <a:spAutoFit/>
          </a:bodyPr>
          <a:lstStyle/>
          <a:p>
            <a:r>
              <a:rPr lang="nl-NL" sz="4000" dirty="0"/>
              <a:t>De </a:t>
            </a:r>
            <a:r>
              <a:rPr lang="nl-NL" sz="4000" dirty="0" err="1"/>
              <a:t>primary</a:t>
            </a:r>
            <a:r>
              <a:rPr lang="nl-NL" sz="4000" dirty="0"/>
              <a:t> school.</a:t>
            </a:r>
          </a:p>
          <a:p>
            <a:endParaRPr lang="nl-NL" dirty="0"/>
          </a:p>
        </p:txBody>
      </p:sp>
      <p:cxnSp>
        <p:nvCxnSpPr>
          <p:cNvPr id="21" name="Rechte verbindingslijn met pijl 20"/>
          <p:cNvCxnSpPr/>
          <p:nvPr/>
        </p:nvCxnSpPr>
        <p:spPr>
          <a:xfrm>
            <a:off x="1085966" y="3785754"/>
            <a:ext cx="20780" cy="1683328"/>
          </a:xfrm>
          <a:prstGeom prst="straightConnector1">
            <a:avLst/>
          </a:prstGeom>
          <a:ln w="1270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8490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692728" y="2171989"/>
            <a:ext cx="10515600" cy="4351338"/>
          </a:xfrm>
        </p:spPr>
        <p:txBody>
          <a:bodyPr>
            <a:normAutofit fontScale="55000" lnSpcReduction="20000"/>
          </a:bodyPr>
          <a:lstStyle/>
          <a:p>
            <a:pPr marL="514350" indent="-514350">
              <a:buFont typeface="+mj-lt"/>
              <a:buAutoNum type="arabicPeriod"/>
            </a:pPr>
            <a:r>
              <a:rPr lang="nl-NL" dirty="0" smtClean="0"/>
              <a:t>Bouwstenen van Zambia kan zich niet verbinden aan het bouwen van een </a:t>
            </a:r>
            <a:r>
              <a:rPr lang="nl-NL" dirty="0" err="1" smtClean="0"/>
              <a:t>secundary</a:t>
            </a:r>
            <a:r>
              <a:rPr lang="nl-NL" dirty="0" smtClean="0"/>
              <a:t> school. Dat is heel moeilijk omdat dat, net als in Nederland, een school is met voor elk vak een andere leraar en zo. Dat kost heel veel geld. Dat kan dus ook heel moeilijk zelfvoorzienend worden. Wel wil Bouwstenen voor Zambia stimuleren dat kinderen door stromen naar </a:t>
            </a:r>
            <a:r>
              <a:rPr lang="nl-NL" dirty="0" err="1" smtClean="0"/>
              <a:t>Secundary</a:t>
            </a:r>
            <a:r>
              <a:rPr lang="nl-NL" dirty="0" smtClean="0"/>
              <a:t> school. Een hele hulpvolle vrijwilligster heeft niet alleen eerst al de basis van het vorige schoolgebouw ondersteunt. Ze support ook een paar kinderen voor de </a:t>
            </a:r>
            <a:r>
              <a:rPr lang="nl-NL" dirty="0" err="1" smtClean="0"/>
              <a:t>secondary</a:t>
            </a:r>
            <a:r>
              <a:rPr lang="nl-NL" dirty="0" smtClean="0"/>
              <a:t> school. </a:t>
            </a:r>
          </a:p>
          <a:p>
            <a:pPr marL="514350" indent="-514350">
              <a:buFont typeface="+mj-lt"/>
              <a:buAutoNum type="arabicPeriod"/>
            </a:pPr>
            <a:r>
              <a:rPr lang="nl-NL" dirty="0" smtClean="0"/>
              <a:t>Ik hoop dat we met hulp van andere vrijwilligers studiebeurzen kunnen geven aan kinderen. Er is een vrijwilligster die bepaalde kinderen sponsort voor de </a:t>
            </a:r>
            <a:r>
              <a:rPr lang="nl-NL" dirty="0" err="1" smtClean="0"/>
              <a:t>primary</a:t>
            </a:r>
            <a:r>
              <a:rPr lang="nl-NL" dirty="0" smtClean="0"/>
              <a:t> school. Dream </a:t>
            </a:r>
            <a:r>
              <a:rPr lang="nl-NL" dirty="0" err="1" smtClean="0"/>
              <a:t>Livingstone</a:t>
            </a:r>
            <a:r>
              <a:rPr lang="nl-NL" dirty="0" smtClean="0"/>
              <a:t> overlegt of zij dat dan wil doen met de kinderen voor de </a:t>
            </a:r>
            <a:r>
              <a:rPr lang="nl-NL" dirty="0" err="1" smtClean="0"/>
              <a:t>Secundary</a:t>
            </a:r>
            <a:r>
              <a:rPr lang="nl-NL" dirty="0" smtClean="0"/>
              <a:t> school.</a:t>
            </a:r>
          </a:p>
          <a:p>
            <a:pPr marL="514350" indent="-514350">
              <a:buFont typeface="+mj-lt"/>
              <a:buAutoNum type="arabicPeriod"/>
            </a:pPr>
            <a:r>
              <a:rPr lang="nl-NL" dirty="0" smtClean="0"/>
              <a:t>Bouwstenen voor </a:t>
            </a:r>
            <a:r>
              <a:rPr lang="nl-NL" dirty="0"/>
              <a:t>Z</a:t>
            </a:r>
            <a:r>
              <a:rPr lang="nl-NL" dirty="0" smtClean="0"/>
              <a:t>ambia wil wel onderzoeken of ik iets kan doen met microkrediet voor volwassenen van de Linda Blind Farm en Linda compound maar ook vooral voor </a:t>
            </a:r>
            <a:r>
              <a:rPr lang="nl-NL" dirty="0" err="1" smtClean="0"/>
              <a:t>young</a:t>
            </a:r>
            <a:r>
              <a:rPr lang="nl-NL" dirty="0" smtClean="0"/>
              <a:t> </a:t>
            </a:r>
            <a:r>
              <a:rPr lang="nl-NL" dirty="0" err="1" smtClean="0"/>
              <a:t>adults</a:t>
            </a:r>
            <a:r>
              <a:rPr lang="nl-NL" dirty="0" smtClean="0"/>
              <a:t> die de trainingscentrum afgerond hebben en een goed plan hebben en gemotiveerd zijn om iets zelf te ondernemen. We hebben gepraat over samenwerking met “actie voor </a:t>
            </a:r>
            <a:r>
              <a:rPr lang="nl-NL" dirty="0" err="1" smtClean="0"/>
              <a:t>zambia</a:t>
            </a:r>
            <a:r>
              <a:rPr lang="nl-NL" dirty="0" smtClean="0"/>
              <a:t>”. Belangrijk is dat Dream </a:t>
            </a:r>
            <a:r>
              <a:rPr lang="nl-NL" dirty="0" err="1" smtClean="0"/>
              <a:t>Livingstone</a:t>
            </a:r>
            <a:r>
              <a:rPr lang="nl-NL" dirty="0" smtClean="0"/>
              <a:t> Zambia hierin de trekker wordt zodat het eigenaarschap in Zambia ligt.</a:t>
            </a:r>
          </a:p>
          <a:p>
            <a:pPr marL="514350" indent="-514350">
              <a:buFont typeface="+mj-lt"/>
              <a:buAutoNum type="arabicPeriod"/>
            </a:pPr>
            <a:r>
              <a:rPr lang="nl-NL" dirty="0" smtClean="0"/>
              <a:t>Het is belangrijk dat leraren en mensen in het dorp zichzelf willen blijven ontwikkelen om hun situatie te verbeteren en vooral die van de kinderen. </a:t>
            </a:r>
          </a:p>
          <a:p>
            <a:pPr marL="514350" indent="-514350">
              <a:buFont typeface="+mj-lt"/>
              <a:buAutoNum type="arabicPeriod"/>
            </a:pPr>
            <a:r>
              <a:rPr lang="nl-NL" dirty="0"/>
              <a:t>D</a:t>
            </a:r>
            <a:r>
              <a:rPr lang="nl-NL" dirty="0" smtClean="0"/>
              <a:t>e leraren en de leden van het </a:t>
            </a:r>
            <a:r>
              <a:rPr lang="nl-NL" dirty="0" err="1" smtClean="0"/>
              <a:t>schoolcomitee</a:t>
            </a:r>
            <a:r>
              <a:rPr lang="nl-NL" dirty="0" smtClean="0"/>
              <a:t> zullen mensen in het dorp en speciaal de ouders aanmoedigen om hun kinderen te steunen bij het huiswerk en verder leren. Dat doen ze persoonlijk en op speciale bijeenkomsten.</a:t>
            </a:r>
            <a:endParaRPr lang="nl-NL" dirty="0"/>
          </a:p>
        </p:txBody>
      </p:sp>
      <p:sp>
        <p:nvSpPr>
          <p:cNvPr id="4" name="Rechthoek 3"/>
          <p:cNvSpPr/>
          <p:nvPr/>
        </p:nvSpPr>
        <p:spPr>
          <a:xfrm>
            <a:off x="3687556" y="404245"/>
            <a:ext cx="4262705" cy="707886"/>
          </a:xfrm>
          <a:prstGeom prst="rect">
            <a:avLst/>
          </a:prstGeom>
          <a:noFill/>
        </p:spPr>
        <p:txBody>
          <a:bodyPr wrap="none" lIns="91440" tIns="45720" rIns="91440" bIns="45720">
            <a:spAutoFit/>
          </a:bodyPr>
          <a:lstStyle/>
          <a:p>
            <a:pPr algn="ctr"/>
            <a:r>
              <a:rPr lang="nl-NL" sz="4000" dirty="0" err="1" smtClean="0"/>
              <a:t>Secundary</a:t>
            </a:r>
            <a:r>
              <a:rPr lang="nl-NL" sz="4000" dirty="0" smtClean="0"/>
              <a:t> school</a:t>
            </a:r>
            <a:endParaRPr lang="nl-NL" sz="4000" dirty="0"/>
          </a:p>
        </p:txBody>
      </p:sp>
    </p:spTree>
    <p:extLst>
      <p:ext uri="{BB962C8B-B14F-4D97-AF65-F5344CB8AC3E}">
        <p14:creationId xmlns:p14="http://schemas.microsoft.com/office/powerpoint/2010/main" val="4274477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852053" y="1129578"/>
            <a:ext cx="10515600" cy="2172421"/>
          </a:xfrm>
        </p:spPr>
        <p:txBody>
          <a:bodyPr>
            <a:normAutofit lnSpcReduction="10000"/>
          </a:bodyPr>
          <a:lstStyle/>
          <a:p>
            <a:pPr marL="0" indent="0">
              <a:buNone/>
            </a:pPr>
            <a:endParaRPr lang="nl-NL" sz="2000" dirty="0" smtClean="0"/>
          </a:p>
          <a:p>
            <a:pPr marL="0" indent="0">
              <a:buNone/>
            </a:pPr>
            <a:r>
              <a:rPr lang="nl-NL" sz="2000" dirty="0" smtClean="0"/>
              <a:t>Voor de kinderen die niet naar een </a:t>
            </a:r>
            <a:r>
              <a:rPr lang="nl-NL" sz="2000" dirty="0" err="1" smtClean="0"/>
              <a:t>secundary</a:t>
            </a:r>
            <a:r>
              <a:rPr lang="nl-NL" sz="2000" dirty="0" smtClean="0"/>
              <a:t> school gaan of </a:t>
            </a:r>
            <a:r>
              <a:rPr lang="nl-NL" sz="2000" dirty="0" err="1" smtClean="0"/>
              <a:t>young</a:t>
            </a:r>
            <a:r>
              <a:rPr lang="nl-NL" sz="2000" dirty="0" smtClean="0"/>
              <a:t> </a:t>
            </a:r>
            <a:r>
              <a:rPr lang="nl-NL" sz="2000" dirty="0" err="1" smtClean="0"/>
              <a:t>adults</a:t>
            </a:r>
            <a:r>
              <a:rPr lang="nl-NL" sz="2000" dirty="0" smtClean="0"/>
              <a:t> die de </a:t>
            </a:r>
            <a:r>
              <a:rPr lang="nl-NL" sz="2000" dirty="0" err="1" smtClean="0"/>
              <a:t>secundary</a:t>
            </a:r>
            <a:r>
              <a:rPr lang="nl-NL" sz="2000" dirty="0" smtClean="0"/>
              <a:t> school afgerond hebben, ga ik onderzoeken of ik Kennedy en </a:t>
            </a:r>
            <a:r>
              <a:rPr lang="nl-NL" sz="2000" dirty="0" err="1" smtClean="0"/>
              <a:t>Rabeccah</a:t>
            </a:r>
            <a:r>
              <a:rPr lang="nl-NL" sz="2000" dirty="0" smtClean="0"/>
              <a:t> (Dream </a:t>
            </a:r>
            <a:r>
              <a:rPr lang="nl-NL" sz="2000" dirty="0" err="1" smtClean="0"/>
              <a:t>Livingstone</a:t>
            </a:r>
            <a:r>
              <a:rPr lang="nl-NL" sz="2000" dirty="0" smtClean="0"/>
              <a:t> Zambia) kan helpen om een trainingscentrum te openen. </a:t>
            </a:r>
            <a:r>
              <a:rPr lang="nl-NL" sz="2000" dirty="0" err="1" smtClean="0"/>
              <a:t>Rabeccah</a:t>
            </a:r>
            <a:r>
              <a:rPr lang="nl-NL" sz="2000" dirty="0" smtClean="0"/>
              <a:t> en Kennedy zijn hier al langer mee bezig. Het is belangrijk dat </a:t>
            </a:r>
            <a:r>
              <a:rPr lang="nl-NL" sz="2000" dirty="0" err="1" smtClean="0"/>
              <a:t>young</a:t>
            </a:r>
            <a:r>
              <a:rPr lang="nl-NL" sz="2000" dirty="0" smtClean="0"/>
              <a:t> </a:t>
            </a:r>
            <a:r>
              <a:rPr lang="nl-NL" sz="2000" dirty="0" err="1" smtClean="0"/>
              <a:t>adults</a:t>
            </a:r>
            <a:r>
              <a:rPr lang="nl-NL" sz="2000" dirty="0" smtClean="0"/>
              <a:t> ook een beroep kunnen uitoefenen als ze niet de mogelijkheden hebben om verder                                    door te leren. Onze partners denken aan bijvoorbeeld 6 skills.</a:t>
            </a:r>
            <a:endParaRPr lang="nl-NL" sz="2000" dirty="0"/>
          </a:p>
        </p:txBody>
      </p:sp>
      <p:sp>
        <p:nvSpPr>
          <p:cNvPr id="4" name="Rechthoek 3"/>
          <p:cNvSpPr/>
          <p:nvPr/>
        </p:nvSpPr>
        <p:spPr>
          <a:xfrm>
            <a:off x="3557959" y="206248"/>
            <a:ext cx="4272516" cy="707886"/>
          </a:xfrm>
          <a:prstGeom prst="rect">
            <a:avLst/>
          </a:prstGeom>
          <a:noFill/>
        </p:spPr>
        <p:txBody>
          <a:bodyPr wrap="none" lIns="91440" tIns="45720" rIns="91440" bIns="45720">
            <a:spAutoFit/>
          </a:bodyPr>
          <a:lstStyle/>
          <a:p>
            <a:pPr algn="ctr"/>
            <a:r>
              <a:rPr lang="nl-NL" sz="4000" dirty="0" smtClean="0"/>
              <a:t>Trainingscentrum.</a:t>
            </a:r>
            <a:endParaRPr lang="nl-NL" sz="4000" dirty="0"/>
          </a:p>
        </p:txBody>
      </p:sp>
      <p:sp>
        <p:nvSpPr>
          <p:cNvPr id="6" name="Rechthoek 5"/>
          <p:cNvSpPr/>
          <p:nvPr/>
        </p:nvSpPr>
        <p:spPr>
          <a:xfrm>
            <a:off x="8776855" y="2650931"/>
            <a:ext cx="2457202" cy="671946"/>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nl-NL" dirty="0" smtClean="0"/>
              <a:t>Tuinder.</a:t>
            </a:r>
            <a:endParaRPr lang="nl-NL" dirty="0"/>
          </a:p>
        </p:txBody>
      </p:sp>
      <p:sp>
        <p:nvSpPr>
          <p:cNvPr id="7" name="Rechthoek 6"/>
          <p:cNvSpPr/>
          <p:nvPr/>
        </p:nvSpPr>
        <p:spPr>
          <a:xfrm>
            <a:off x="8776855" y="3408218"/>
            <a:ext cx="2457202" cy="678873"/>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nl-NL" dirty="0" err="1" smtClean="0"/>
              <a:t>Elektricïen</a:t>
            </a:r>
            <a:endParaRPr lang="nl-NL" dirty="0"/>
          </a:p>
        </p:txBody>
      </p:sp>
      <p:sp>
        <p:nvSpPr>
          <p:cNvPr id="8" name="Rechthoek 7"/>
          <p:cNvSpPr/>
          <p:nvPr/>
        </p:nvSpPr>
        <p:spPr>
          <a:xfrm>
            <a:off x="8776855" y="4197794"/>
            <a:ext cx="2457202" cy="62663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nl-NL" dirty="0" smtClean="0"/>
              <a:t>Bouwvakker.</a:t>
            </a:r>
            <a:endParaRPr lang="nl-NL" dirty="0"/>
          </a:p>
        </p:txBody>
      </p:sp>
      <p:sp>
        <p:nvSpPr>
          <p:cNvPr id="9" name="Rechthoek 8"/>
          <p:cNvSpPr/>
          <p:nvPr/>
        </p:nvSpPr>
        <p:spPr>
          <a:xfrm>
            <a:off x="8756072" y="4891423"/>
            <a:ext cx="2498768" cy="537827"/>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nl-NL" dirty="0" smtClean="0"/>
              <a:t>Loodgieter </a:t>
            </a:r>
            <a:endParaRPr lang="nl-NL" dirty="0"/>
          </a:p>
        </p:txBody>
      </p:sp>
      <p:sp>
        <p:nvSpPr>
          <p:cNvPr id="10" name="Rechthoek 9"/>
          <p:cNvSpPr/>
          <p:nvPr/>
        </p:nvSpPr>
        <p:spPr>
          <a:xfrm>
            <a:off x="8735289" y="5472497"/>
            <a:ext cx="2498768" cy="566649"/>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nl-NL" dirty="0" smtClean="0"/>
              <a:t>ITC</a:t>
            </a:r>
            <a:endParaRPr lang="nl-NL" dirty="0"/>
          </a:p>
        </p:txBody>
      </p:sp>
      <p:sp>
        <p:nvSpPr>
          <p:cNvPr id="11" name="Tekstvak 10"/>
          <p:cNvSpPr txBox="1"/>
          <p:nvPr/>
        </p:nvSpPr>
        <p:spPr>
          <a:xfrm>
            <a:off x="997527" y="3624544"/>
            <a:ext cx="7509164" cy="123111"/>
          </a:xfrm>
          <a:prstGeom prst="rect">
            <a:avLst/>
          </a:prstGeom>
          <a:noFill/>
        </p:spPr>
        <p:txBody>
          <a:bodyPr wrap="square" rtlCol="0">
            <a:spAutoFit/>
          </a:bodyPr>
          <a:lstStyle/>
          <a:p>
            <a:r>
              <a:rPr lang="nl-NL" sz="200" dirty="0" smtClean="0"/>
              <a:t>V </a:t>
            </a:r>
            <a:endParaRPr lang="nl-NL" sz="200" dirty="0"/>
          </a:p>
        </p:txBody>
      </p:sp>
      <p:sp>
        <p:nvSpPr>
          <p:cNvPr id="12" name="Tekstvak 11"/>
          <p:cNvSpPr txBox="1"/>
          <p:nvPr/>
        </p:nvSpPr>
        <p:spPr>
          <a:xfrm>
            <a:off x="852053" y="3387725"/>
            <a:ext cx="7883236" cy="2246769"/>
          </a:xfrm>
          <a:prstGeom prst="rect">
            <a:avLst/>
          </a:prstGeom>
          <a:noFill/>
        </p:spPr>
        <p:txBody>
          <a:bodyPr wrap="square" rtlCol="0">
            <a:spAutoFit/>
          </a:bodyPr>
          <a:lstStyle/>
          <a:p>
            <a:pPr marL="457200" indent="-457200">
              <a:buFont typeface="Arial" panose="020B0604020202020204" pitchFamily="34" charset="0"/>
              <a:buChar char="•"/>
            </a:pPr>
            <a:r>
              <a:rPr lang="nl-NL" sz="2000" dirty="0" smtClean="0"/>
              <a:t>Dream </a:t>
            </a:r>
            <a:r>
              <a:rPr lang="nl-NL" sz="2000" dirty="0" err="1" smtClean="0"/>
              <a:t>Livingstone</a:t>
            </a:r>
            <a:r>
              <a:rPr lang="nl-NL" sz="2000" dirty="0" smtClean="0"/>
              <a:t> heeft met de council al bijna de grond om op te bouwen geregeld. Eind december 2014.</a:t>
            </a:r>
          </a:p>
          <a:p>
            <a:pPr marL="457200" indent="-457200">
              <a:buFont typeface="Arial" panose="020B0604020202020204" pitchFamily="34" charset="0"/>
              <a:buChar char="•"/>
            </a:pPr>
            <a:r>
              <a:rPr lang="nl-NL" sz="2000" dirty="0" smtClean="0"/>
              <a:t>Ze willen eind 2015 beginnen met het groente verbouwen (tuinderskennis en vaardigheden)</a:t>
            </a:r>
          </a:p>
          <a:p>
            <a:pPr marL="457200" indent="-457200">
              <a:buFont typeface="Arial" panose="020B0604020202020204" pitchFamily="34" charset="0"/>
              <a:buChar char="•"/>
            </a:pPr>
            <a:r>
              <a:rPr lang="nl-NL" sz="2000" dirty="0" smtClean="0"/>
              <a:t>en het dan het trainingscentrum steeds groter maken. </a:t>
            </a:r>
          </a:p>
          <a:p>
            <a:pPr marL="457200" indent="-457200">
              <a:buFont typeface="Arial" panose="020B0604020202020204" pitchFamily="34" charset="0"/>
              <a:buChar char="•"/>
            </a:pPr>
            <a:r>
              <a:rPr lang="nl-NL" sz="2000" dirty="0" smtClean="0"/>
              <a:t>met hulp van een Engelse organisatie hebben ze al een aantal spullen en machines verzameld.</a:t>
            </a:r>
            <a:endParaRPr lang="nl-NL" sz="2000" dirty="0"/>
          </a:p>
        </p:txBody>
      </p:sp>
      <p:sp>
        <p:nvSpPr>
          <p:cNvPr id="13" name="Rechthoek 12"/>
          <p:cNvSpPr/>
          <p:nvPr/>
        </p:nvSpPr>
        <p:spPr>
          <a:xfrm>
            <a:off x="8735289" y="6157850"/>
            <a:ext cx="2498768" cy="464017"/>
          </a:xfrm>
          <a:prstGeom prst="rect">
            <a:avLst/>
          </a:prstGeom>
          <a:solidFill>
            <a:schemeClr val="accent6">
              <a:lumMod val="60000"/>
              <a:lumOff val="4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nl-NL" dirty="0" smtClean="0"/>
              <a:t>Kleermaker</a:t>
            </a:r>
            <a:endParaRPr lang="nl-NL" dirty="0"/>
          </a:p>
        </p:txBody>
      </p:sp>
    </p:spTree>
    <p:extLst>
      <p:ext uri="{BB962C8B-B14F-4D97-AF65-F5344CB8AC3E}">
        <p14:creationId xmlns:p14="http://schemas.microsoft.com/office/powerpoint/2010/main" val="2708241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77833" y="-146394"/>
            <a:ext cx="10280073" cy="907769"/>
          </a:xfrm>
        </p:spPr>
        <p:txBody>
          <a:bodyPr/>
          <a:lstStyle/>
          <a:p>
            <a:r>
              <a:rPr lang="nl-NL" sz="4000" dirty="0" smtClean="0">
                <a:solidFill>
                  <a:schemeClr val="tx1"/>
                </a:solidFill>
              </a:rPr>
              <a:t>Microkrediet</a:t>
            </a:r>
            <a:r>
              <a:rPr lang="nl-NL" dirty="0" smtClean="0"/>
              <a:t>.</a:t>
            </a:r>
            <a:endParaRPr lang="nl-NL" dirty="0"/>
          </a:p>
        </p:txBody>
      </p:sp>
      <p:graphicFrame>
        <p:nvGraphicFramePr>
          <p:cNvPr id="5" name="Diagram 4"/>
          <p:cNvGraphicFramePr/>
          <p:nvPr>
            <p:extLst>
              <p:ext uri="{D42A27DB-BD31-4B8C-83A1-F6EECF244321}">
                <p14:modId xmlns:p14="http://schemas.microsoft.com/office/powerpoint/2010/main" val="36197372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kstvak 7"/>
          <p:cNvSpPr txBox="1"/>
          <p:nvPr/>
        </p:nvSpPr>
        <p:spPr>
          <a:xfrm>
            <a:off x="450272" y="614418"/>
            <a:ext cx="11187546" cy="3323987"/>
          </a:xfrm>
          <a:prstGeom prst="rect">
            <a:avLst/>
          </a:prstGeom>
          <a:noFill/>
        </p:spPr>
        <p:txBody>
          <a:bodyPr wrap="square" rtlCol="0">
            <a:spAutoFit/>
          </a:bodyPr>
          <a:lstStyle/>
          <a:p>
            <a:r>
              <a:rPr lang="nl-NL" sz="1400" dirty="0" smtClean="0"/>
              <a:t>Om mensen te helpen hun eigen kleine bedrijfje te helpen starten willen wij de mogelijkheden onderzoeken van het principe Microkrediet. We gaan het eerst verder onderzoeken en plan maken samen met Actie voor Zambia als mogelijke financiële sponsors en Dream </a:t>
            </a:r>
            <a:r>
              <a:rPr lang="nl-NL" sz="1400" dirty="0" err="1" smtClean="0"/>
              <a:t>Livingstone</a:t>
            </a:r>
            <a:r>
              <a:rPr lang="nl-NL" sz="1400" dirty="0" smtClean="0"/>
              <a:t> Zambia als </a:t>
            </a:r>
            <a:r>
              <a:rPr lang="nl-NL" sz="1400" dirty="0" err="1" smtClean="0"/>
              <a:t>coordinerend</a:t>
            </a:r>
            <a:r>
              <a:rPr lang="nl-NL" sz="1400" dirty="0" smtClean="0"/>
              <a:t> partner en coach als ook de voortgang leiden in </a:t>
            </a:r>
          </a:p>
          <a:p>
            <a:endParaRPr lang="nl-NL" sz="1400" dirty="0"/>
          </a:p>
          <a:p>
            <a:r>
              <a:rPr lang="nl-NL" sz="1400" dirty="0" smtClean="0"/>
              <a:t>Zambia. Er moet ook een organisatie zijn die helpt met de uitvoering (selecteren van mensen, begeleiden en coachen bij maken van plan, monitoren van hoe het gaat, innen van terugbetalingen enzovoorts). We willen er klein mee beginnen met 2 projecten. Ervaring van een andere project is: sluit aan bij wens/idee van mensen zelf, hou het klein (geen grote bedrijven of doelen), eigenaarschap van mensen zelf, goede coaching, streng in terugbetaling, contract opmaken, community-</a:t>
            </a:r>
            <a:r>
              <a:rPr lang="nl-NL" sz="1400" dirty="0" err="1" smtClean="0"/>
              <a:t>based</a:t>
            </a:r>
            <a:r>
              <a:rPr lang="nl-NL" sz="1400" dirty="0" smtClean="0"/>
              <a:t> als het kan, leergroepjes/cursusgroepjes maken.</a:t>
            </a:r>
          </a:p>
          <a:p>
            <a:r>
              <a:rPr lang="nl-NL" sz="1400" dirty="0" smtClean="0"/>
              <a:t>Om recht te hebben op een start kapitaal van bijvoorbeeld 50 euro moeten ze een goed onderbouwd plan hebben. En een plan om het terugbetalen te regelen. Willen ze een groter project starten dan zijn er meer  voorwaarden. Zo moeten ze een business plan maken en moeten ze een plan schrijven over hoe ze gaan bijdragen aan de community.</a:t>
            </a:r>
          </a:p>
          <a:p>
            <a:r>
              <a:rPr lang="nl-NL" sz="1400" dirty="0" smtClean="0"/>
              <a:t>Het microkredietproject is in eerste instantie voor de mensen van de Linda Blind Farm en de </a:t>
            </a:r>
            <a:r>
              <a:rPr lang="nl-NL" sz="1400" dirty="0" err="1" smtClean="0"/>
              <a:t>young</a:t>
            </a:r>
            <a:r>
              <a:rPr lang="nl-NL" sz="1400" dirty="0" smtClean="0"/>
              <a:t> </a:t>
            </a:r>
            <a:r>
              <a:rPr lang="nl-NL" sz="1400" dirty="0" err="1" smtClean="0"/>
              <a:t>adults</a:t>
            </a:r>
            <a:r>
              <a:rPr lang="nl-NL" sz="1400" dirty="0" smtClean="0"/>
              <a:t> </a:t>
            </a:r>
          </a:p>
          <a:p>
            <a:r>
              <a:rPr lang="nl-NL" sz="1400" dirty="0"/>
              <a:t>d</a:t>
            </a:r>
            <a:r>
              <a:rPr lang="nl-NL" sz="1400" dirty="0" smtClean="0"/>
              <a:t>ie van de </a:t>
            </a:r>
            <a:r>
              <a:rPr lang="nl-NL" sz="1400" dirty="0" err="1" smtClean="0"/>
              <a:t>Secundary</a:t>
            </a:r>
            <a:r>
              <a:rPr lang="nl-NL" sz="1400" dirty="0" smtClean="0"/>
              <a:t> school of van het trainingscentrum afkomen. Ook kunnen </a:t>
            </a:r>
            <a:r>
              <a:rPr lang="nl-NL" sz="1400" dirty="0" err="1" smtClean="0"/>
              <a:t>young</a:t>
            </a:r>
            <a:r>
              <a:rPr lang="nl-NL" sz="1400" dirty="0" smtClean="0"/>
              <a:t> </a:t>
            </a:r>
            <a:r>
              <a:rPr lang="nl-NL" sz="1400" dirty="0" err="1" smtClean="0"/>
              <a:t>adults</a:t>
            </a:r>
            <a:r>
              <a:rPr lang="nl-NL" sz="1400" dirty="0" smtClean="0"/>
              <a:t> die dan van de </a:t>
            </a:r>
            <a:r>
              <a:rPr lang="nl-NL" sz="1400" dirty="0" err="1" smtClean="0"/>
              <a:t>secundary</a:t>
            </a:r>
            <a:endParaRPr lang="nl-NL" sz="1400" dirty="0" smtClean="0"/>
          </a:p>
          <a:p>
            <a:r>
              <a:rPr lang="nl-NL" sz="1400" dirty="0" smtClean="0"/>
              <a:t>School of de trainingscentrum afkomen zo bij een bestaand bedrijfje gaan werken die ontstaan is door </a:t>
            </a:r>
          </a:p>
          <a:p>
            <a:r>
              <a:rPr lang="nl-NL" sz="1400" dirty="0" err="1" smtClean="0"/>
              <a:t>microfinance</a:t>
            </a:r>
            <a:r>
              <a:rPr lang="nl-NL" sz="1400" dirty="0" smtClean="0"/>
              <a:t>.</a:t>
            </a:r>
            <a:endParaRPr lang="nl-NL" sz="1400" dirty="0"/>
          </a:p>
        </p:txBody>
      </p:sp>
      <p:sp>
        <p:nvSpPr>
          <p:cNvPr id="10" name="PIJL-RECHTS 9"/>
          <p:cNvSpPr/>
          <p:nvPr/>
        </p:nvSpPr>
        <p:spPr>
          <a:xfrm>
            <a:off x="661307" y="4156364"/>
            <a:ext cx="2573729" cy="1683821"/>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nl-NL" dirty="0" smtClean="0"/>
              <a:t>Goed onderbouwen plan</a:t>
            </a:r>
            <a:endParaRPr lang="nl-NL" dirty="0"/>
          </a:p>
        </p:txBody>
      </p:sp>
      <p:sp>
        <p:nvSpPr>
          <p:cNvPr id="11" name="PIJL-RECHTS 10"/>
          <p:cNvSpPr/>
          <p:nvPr/>
        </p:nvSpPr>
        <p:spPr>
          <a:xfrm>
            <a:off x="3602182" y="4248062"/>
            <a:ext cx="2639291" cy="152235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nl-NL" dirty="0" smtClean="0"/>
              <a:t>Start kapitaal van 50 euro.</a:t>
            </a:r>
            <a:endParaRPr lang="nl-NL" dirty="0"/>
          </a:p>
        </p:txBody>
      </p:sp>
      <p:sp>
        <p:nvSpPr>
          <p:cNvPr id="12" name="PIJL-RECHTS 11"/>
          <p:cNvSpPr/>
          <p:nvPr/>
        </p:nvSpPr>
        <p:spPr>
          <a:xfrm>
            <a:off x="6421583" y="4226131"/>
            <a:ext cx="2770909" cy="1614054"/>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nl-NL" dirty="0" smtClean="0"/>
              <a:t>Het volgen van cursussen.</a:t>
            </a:r>
            <a:endParaRPr lang="nl-NL" dirty="0"/>
          </a:p>
        </p:txBody>
      </p:sp>
      <p:sp>
        <p:nvSpPr>
          <p:cNvPr id="13" name="PIJL-RECHTS 12"/>
          <p:cNvSpPr/>
          <p:nvPr/>
        </p:nvSpPr>
        <p:spPr>
          <a:xfrm rot="20788232">
            <a:off x="9843733" y="3885522"/>
            <a:ext cx="2204130" cy="10970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Niet terugbetalen.</a:t>
            </a:r>
            <a:endParaRPr lang="nl-NL" dirty="0"/>
          </a:p>
        </p:txBody>
      </p:sp>
      <p:sp>
        <p:nvSpPr>
          <p:cNvPr id="14" name="PIJL-RECHTS 13"/>
          <p:cNvSpPr/>
          <p:nvPr/>
        </p:nvSpPr>
        <p:spPr>
          <a:xfrm rot="1337498">
            <a:off x="9761535" y="5162403"/>
            <a:ext cx="2368526" cy="1133679"/>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Wel terugbetalen.</a:t>
            </a:r>
            <a:endParaRPr lang="nl-NL" dirty="0"/>
          </a:p>
        </p:txBody>
      </p:sp>
      <p:sp>
        <p:nvSpPr>
          <p:cNvPr id="19" name="PIJL-LINKS 18"/>
          <p:cNvSpPr/>
          <p:nvPr/>
        </p:nvSpPr>
        <p:spPr>
          <a:xfrm>
            <a:off x="450272" y="5770418"/>
            <a:ext cx="9130146" cy="1018310"/>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Eventueel uitbreiden. Nieuw plan.</a:t>
            </a:r>
            <a:endParaRPr lang="nl-NL" dirty="0"/>
          </a:p>
        </p:txBody>
      </p:sp>
    </p:spTree>
    <p:extLst>
      <p:ext uri="{BB962C8B-B14F-4D97-AF65-F5344CB8AC3E}">
        <p14:creationId xmlns:p14="http://schemas.microsoft.com/office/powerpoint/2010/main" val="4020064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2782" y="37679"/>
            <a:ext cx="10515600" cy="1325563"/>
          </a:xfrm>
        </p:spPr>
        <p:txBody>
          <a:bodyPr/>
          <a:lstStyle/>
          <a:p>
            <a:r>
              <a:rPr lang="nl-NL" dirty="0" smtClean="0">
                <a:solidFill>
                  <a:schemeClr val="tx1"/>
                </a:solidFill>
              </a:rPr>
              <a:t>Belangrijke doelen op korte termijn.</a:t>
            </a:r>
            <a:endParaRPr lang="nl-NL" dirty="0">
              <a:solidFill>
                <a:schemeClr val="tx1"/>
              </a:solidFill>
            </a:endParaRPr>
          </a:p>
        </p:txBody>
      </p:sp>
      <p:sp>
        <p:nvSpPr>
          <p:cNvPr id="4" name="Tekstvak 3"/>
          <p:cNvSpPr txBox="1"/>
          <p:nvPr/>
        </p:nvSpPr>
        <p:spPr>
          <a:xfrm>
            <a:off x="782782" y="1222112"/>
            <a:ext cx="10231581" cy="830997"/>
          </a:xfrm>
          <a:prstGeom prst="rect">
            <a:avLst/>
          </a:prstGeom>
          <a:noFill/>
        </p:spPr>
        <p:txBody>
          <a:bodyPr wrap="square" rtlCol="0">
            <a:spAutoFit/>
          </a:bodyPr>
          <a:lstStyle/>
          <a:p>
            <a:endParaRPr lang="nl-NL" sz="2400" b="1" dirty="0" smtClean="0">
              <a:solidFill>
                <a:srgbClr val="00B050"/>
              </a:solidFill>
            </a:endParaRPr>
          </a:p>
          <a:p>
            <a:r>
              <a:rPr lang="nl-NL" sz="2400" b="1" dirty="0" smtClean="0">
                <a:solidFill>
                  <a:srgbClr val="00B050"/>
                </a:solidFill>
              </a:rPr>
              <a:t>De mensen hier in Zambia.</a:t>
            </a:r>
            <a:endParaRPr lang="nl-NL" sz="2400" b="1" dirty="0">
              <a:solidFill>
                <a:srgbClr val="00B050"/>
              </a:solidFill>
            </a:endParaRPr>
          </a:p>
        </p:txBody>
      </p:sp>
      <p:sp>
        <p:nvSpPr>
          <p:cNvPr id="5" name="Tekstvak 4"/>
          <p:cNvSpPr txBox="1"/>
          <p:nvPr/>
        </p:nvSpPr>
        <p:spPr>
          <a:xfrm>
            <a:off x="782782" y="4629985"/>
            <a:ext cx="10009909" cy="461665"/>
          </a:xfrm>
          <a:prstGeom prst="rect">
            <a:avLst/>
          </a:prstGeom>
          <a:noFill/>
        </p:spPr>
        <p:txBody>
          <a:bodyPr wrap="square" rtlCol="0">
            <a:spAutoFit/>
          </a:bodyPr>
          <a:lstStyle/>
          <a:p>
            <a:r>
              <a:rPr lang="nl-NL" sz="2400" b="1" dirty="0" smtClean="0">
                <a:solidFill>
                  <a:srgbClr val="00B050"/>
                </a:solidFill>
              </a:rPr>
              <a:t>Bouwstenen voor Zambia.</a:t>
            </a:r>
            <a:endParaRPr lang="nl-NL" sz="2400" b="1" dirty="0">
              <a:solidFill>
                <a:srgbClr val="00B050"/>
              </a:solidFill>
            </a:endParaRPr>
          </a:p>
        </p:txBody>
      </p:sp>
      <p:sp>
        <p:nvSpPr>
          <p:cNvPr id="6" name="Tekstvak 5"/>
          <p:cNvSpPr txBox="1"/>
          <p:nvPr/>
        </p:nvSpPr>
        <p:spPr>
          <a:xfrm>
            <a:off x="353289" y="2181799"/>
            <a:ext cx="10432473" cy="3231654"/>
          </a:xfrm>
          <a:prstGeom prst="rect">
            <a:avLst/>
          </a:prstGeom>
          <a:noFill/>
        </p:spPr>
        <p:txBody>
          <a:bodyPr wrap="square" rtlCol="0">
            <a:spAutoFit/>
          </a:bodyPr>
          <a:lstStyle/>
          <a:p>
            <a:pPr marL="285750" indent="-285750">
              <a:buFontTx/>
              <a:buChar char="-"/>
            </a:pPr>
            <a:r>
              <a:rPr lang="nl-NL" sz="2000" dirty="0" smtClean="0"/>
              <a:t>Het opstarten van een groentetuin.</a:t>
            </a:r>
          </a:p>
          <a:p>
            <a:pPr marL="285750" indent="-285750">
              <a:buFontTx/>
              <a:buChar char="-"/>
            </a:pPr>
            <a:r>
              <a:rPr lang="nl-NL" sz="2000" dirty="0" smtClean="0"/>
              <a:t>De school inschrijven als </a:t>
            </a:r>
            <a:r>
              <a:rPr lang="nl-NL" sz="2000" dirty="0" err="1" smtClean="0"/>
              <a:t>communityschool</a:t>
            </a:r>
            <a:r>
              <a:rPr lang="nl-NL" sz="2000" dirty="0" smtClean="0"/>
              <a:t>.</a:t>
            </a:r>
          </a:p>
          <a:p>
            <a:pPr marL="285750" indent="-285750">
              <a:buFontTx/>
              <a:buChar char="-"/>
            </a:pPr>
            <a:r>
              <a:rPr lang="nl-NL" sz="2000" dirty="0" smtClean="0"/>
              <a:t>De pre school goed draaiend houden.</a:t>
            </a:r>
          </a:p>
          <a:p>
            <a:pPr marL="285750" indent="-285750">
              <a:buFontTx/>
              <a:buChar char="-"/>
            </a:pPr>
            <a:r>
              <a:rPr lang="nl-NL" sz="2000" dirty="0" smtClean="0"/>
              <a:t>De hulp van de coach, </a:t>
            </a:r>
            <a:r>
              <a:rPr lang="nl-NL" sz="2000" dirty="0"/>
              <a:t>M</a:t>
            </a:r>
            <a:r>
              <a:rPr lang="nl-NL" sz="2000" dirty="0" smtClean="0"/>
              <a:t>r </a:t>
            </a:r>
            <a:r>
              <a:rPr lang="nl-NL" sz="2000" dirty="0" err="1" smtClean="0"/>
              <a:t>zimba</a:t>
            </a:r>
            <a:r>
              <a:rPr lang="nl-NL" sz="2000" dirty="0" smtClean="0"/>
              <a:t>, goed gebruiken.</a:t>
            </a:r>
          </a:p>
          <a:p>
            <a:pPr marL="285750" indent="-285750">
              <a:buFontTx/>
              <a:buChar char="-"/>
            </a:pPr>
            <a:r>
              <a:rPr lang="nl-NL" sz="2000" dirty="0" smtClean="0"/>
              <a:t>Het kijken van de mogelijkheden van vervoer van Walvisbaai naar Zambia. </a:t>
            </a:r>
          </a:p>
          <a:p>
            <a:pPr marL="285750" indent="-285750">
              <a:buFontTx/>
              <a:buChar char="-"/>
            </a:pPr>
            <a:r>
              <a:rPr lang="nl-NL" sz="2000" dirty="0" smtClean="0"/>
              <a:t>De ouderraad opstarten en ontwikkelen.</a:t>
            </a:r>
          </a:p>
          <a:p>
            <a:pPr marL="285750" indent="-285750">
              <a:buFontTx/>
              <a:buChar char="-"/>
            </a:pPr>
            <a:r>
              <a:rPr lang="nl-NL" sz="2000" dirty="0" smtClean="0"/>
              <a:t>De security regelen.</a:t>
            </a:r>
          </a:p>
          <a:p>
            <a:pPr marL="285750" indent="-285750">
              <a:buFontTx/>
              <a:buChar char="-"/>
            </a:pPr>
            <a:r>
              <a:rPr lang="nl-NL" sz="2000" dirty="0" smtClean="0"/>
              <a:t>Het onderzoeken van de mogelijkheden rond microkrediet.</a:t>
            </a:r>
          </a:p>
          <a:p>
            <a:endParaRPr lang="nl-NL" sz="2000" dirty="0" smtClean="0"/>
          </a:p>
          <a:p>
            <a:endParaRPr lang="nl-NL" sz="2400" b="1" dirty="0"/>
          </a:p>
        </p:txBody>
      </p:sp>
      <p:sp>
        <p:nvSpPr>
          <p:cNvPr id="8" name="Tekstvak 7"/>
          <p:cNvSpPr txBox="1"/>
          <p:nvPr/>
        </p:nvSpPr>
        <p:spPr>
          <a:xfrm>
            <a:off x="353290" y="5245323"/>
            <a:ext cx="10868891" cy="769441"/>
          </a:xfrm>
          <a:prstGeom prst="rect">
            <a:avLst/>
          </a:prstGeom>
          <a:noFill/>
        </p:spPr>
        <p:txBody>
          <a:bodyPr wrap="square" rtlCol="0">
            <a:spAutoFit/>
          </a:bodyPr>
          <a:lstStyle/>
          <a:p>
            <a:pPr marL="285750" indent="-285750">
              <a:buFontTx/>
              <a:buChar char="-"/>
            </a:pPr>
            <a:r>
              <a:rPr lang="nl-NL" sz="2000" dirty="0" smtClean="0"/>
              <a:t>Het regelen van het vervoer van de inventaris naar Zambia,</a:t>
            </a:r>
          </a:p>
          <a:p>
            <a:pPr marL="285750" indent="-285750">
              <a:buFontTx/>
              <a:buChar char="-"/>
            </a:pPr>
            <a:r>
              <a:rPr lang="nl-NL" sz="2000" dirty="0" smtClean="0"/>
              <a:t>Het onderzoeken van de mogelijkheden rond </a:t>
            </a:r>
            <a:r>
              <a:rPr lang="nl-NL" sz="2000" dirty="0" err="1" smtClean="0"/>
              <a:t>Microfinance</a:t>
            </a:r>
            <a:r>
              <a:rPr lang="nl-NL" sz="2400" dirty="0" smtClean="0"/>
              <a:t>.</a:t>
            </a:r>
          </a:p>
        </p:txBody>
      </p:sp>
    </p:spTree>
    <p:extLst>
      <p:ext uri="{BB962C8B-B14F-4D97-AF65-F5344CB8AC3E}">
        <p14:creationId xmlns:p14="http://schemas.microsoft.com/office/powerpoint/2010/main" val="3256364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1"/>
                </a:solidFill>
              </a:rPr>
              <a:t>Belangrijke doelen op langere termijn.</a:t>
            </a:r>
            <a:endParaRPr lang="nl-NL" dirty="0">
              <a:solidFill>
                <a:schemeClr val="tx1"/>
              </a:solidFill>
            </a:endParaRPr>
          </a:p>
        </p:txBody>
      </p:sp>
      <p:pic>
        <p:nvPicPr>
          <p:cNvPr id="4" name="Afbeelding 3"/>
          <p:cNvPicPr>
            <a:picLocks noChangeAspect="1"/>
          </p:cNvPicPr>
          <p:nvPr/>
        </p:nvPicPr>
        <p:blipFill>
          <a:blip r:embed="rId2"/>
          <a:stretch>
            <a:fillRect/>
          </a:stretch>
        </p:blipFill>
        <p:spPr>
          <a:xfrm>
            <a:off x="655148" y="1502509"/>
            <a:ext cx="10327519" cy="646232"/>
          </a:xfrm>
          <a:prstGeom prst="rect">
            <a:avLst/>
          </a:prstGeom>
        </p:spPr>
      </p:pic>
      <p:pic>
        <p:nvPicPr>
          <p:cNvPr id="5" name="Afbeelding 4"/>
          <p:cNvPicPr>
            <a:picLocks noChangeAspect="1"/>
          </p:cNvPicPr>
          <p:nvPr/>
        </p:nvPicPr>
        <p:blipFill>
          <a:blip r:embed="rId3"/>
          <a:stretch>
            <a:fillRect/>
          </a:stretch>
        </p:blipFill>
        <p:spPr>
          <a:xfrm>
            <a:off x="530677" y="4574679"/>
            <a:ext cx="10036353" cy="642036"/>
          </a:xfrm>
          <a:prstGeom prst="rect">
            <a:avLst/>
          </a:prstGeom>
        </p:spPr>
      </p:pic>
      <p:sp>
        <p:nvSpPr>
          <p:cNvPr id="6" name="Tekstvak 5"/>
          <p:cNvSpPr txBox="1"/>
          <p:nvPr/>
        </p:nvSpPr>
        <p:spPr>
          <a:xfrm>
            <a:off x="422563" y="2115643"/>
            <a:ext cx="11187051" cy="2585323"/>
          </a:xfrm>
          <a:prstGeom prst="rect">
            <a:avLst/>
          </a:prstGeom>
          <a:noFill/>
        </p:spPr>
        <p:txBody>
          <a:bodyPr wrap="square" rtlCol="0">
            <a:spAutoFit/>
          </a:bodyPr>
          <a:lstStyle/>
          <a:p>
            <a:pPr marL="285750" indent="-285750">
              <a:buFontTx/>
              <a:buChar char="-"/>
            </a:pPr>
            <a:r>
              <a:rPr lang="nl-NL" dirty="0" smtClean="0"/>
              <a:t>Het opstarten van een </a:t>
            </a:r>
            <a:r>
              <a:rPr lang="nl-NL" dirty="0" err="1" smtClean="0"/>
              <a:t>primary</a:t>
            </a:r>
            <a:r>
              <a:rPr lang="nl-NL" dirty="0" smtClean="0"/>
              <a:t> school.</a:t>
            </a:r>
          </a:p>
          <a:p>
            <a:pPr marL="285750" indent="-285750">
              <a:buFontTx/>
              <a:buChar char="-"/>
            </a:pPr>
            <a:r>
              <a:rPr lang="nl-NL" dirty="0" smtClean="0"/>
              <a:t>Het zorgen voor een goede doorloop richting </a:t>
            </a:r>
            <a:r>
              <a:rPr lang="nl-NL" dirty="0" err="1" smtClean="0"/>
              <a:t>secundary</a:t>
            </a:r>
            <a:r>
              <a:rPr lang="nl-NL" dirty="0" smtClean="0"/>
              <a:t> school en/of het trainingscentrum.</a:t>
            </a:r>
          </a:p>
          <a:p>
            <a:pPr marL="285750" indent="-285750">
              <a:buFontTx/>
              <a:buChar char="-"/>
            </a:pPr>
            <a:r>
              <a:rPr lang="nl-NL" dirty="0" smtClean="0"/>
              <a:t>Het opstarten van een skills </a:t>
            </a:r>
            <a:r>
              <a:rPr lang="nl-NL" dirty="0" err="1" smtClean="0"/>
              <a:t>centre</a:t>
            </a:r>
            <a:r>
              <a:rPr lang="nl-NL" dirty="0" smtClean="0"/>
              <a:t>.</a:t>
            </a:r>
          </a:p>
          <a:p>
            <a:pPr marL="285750" indent="-285750">
              <a:buFontTx/>
              <a:buChar char="-"/>
            </a:pPr>
            <a:r>
              <a:rPr lang="nl-NL" dirty="0" smtClean="0"/>
              <a:t>Het opstarten van een </a:t>
            </a:r>
            <a:r>
              <a:rPr lang="nl-NL" dirty="0" err="1" smtClean="0"/>
              <a:t>microfinance</a:t>
            </a:r>
            <a:r>
              <a:rPr lang="nl-NL" dirty="0"/>
              <a:t> </a:t>
            </a:r>
            <a:r>
              <a:rPr lang="nl-NL" dirty="0" smtClean="0"/>
              <a:t>project. </a:t>
            </a:r>
          </a:p>
          <a:p>
            <a:pPr marL="285750" indent="-285750">
              <a:buFontTx/>
              <a:buChar char="-"/>
            </a:pPr>
            <a:r>
              <a:rPr lang="nl-NL" dirty="0" smtClean="0"/>
              <a:t>Een vierde leraar aannemen.</a:t>
            </a:r>
          </a:p>
          <a:p>
            <a:pPr marL="285750" indent="-285750">
              <a:buFontTx/>
              <a:buChar char="-"/>
            </a:pPr>
            <a:r>
              <a:rPr lang="nl-NL" dirty="0" smtClean="0"/>
              <a:t>De kwaliteit van de leraren verbeteren.</a:t>
            </a:r>
          </a:p>
          <a:p>
            <a:pPr marL="285750" indent="-285750">
              <a:buFontTx/>
              <a:buChar char="-"/>
            </a:pPr>
            <a:r>
              <a:rPr lang="nl-NL" dirty="0" smtClean="0"/>
              <a:t>Volledig zelfvoorzienend worden.</a:t>
            </a:r>
          </a:p>
          <a:p>
            <a:pPr marL="285750" indent="-285750">
              <a:buFontTx/>
              <a:buChar char="-"/>
            </a:pPr>
            <a:r>
              <a:rPr lang="nl-NL" dirty="0" smtClean="0"/>
              <a:t>Steun van de overheid krijgen zonder onafhankelijkheid te verliezen en met garantie dat de school altijd toegankelijk is voor de meest kwetsbare kinderen waarvoor het bedoeld is.</a:t>
            </a:r>
            <a:endParaRPr lang="nl-NL" dirty="0"/>
          </a:p>
        </p:txBody>
      </p:sp>
      <p:sp>
        <p:nvSpPr>
          <p:cNvPr id="7" name="Tekstvak 6"/>
          <p:cNvSpPr txBox="1"/>
          <p:nvPr/>
        </p:nvSpPr>
        <p:spPr>
          <a:xfrm>
            <a:off x="422564" y="5028070"/>
            <a:ext cx="10931236" cy="1200329"/>
          </a:xfrm>
          <a:prstGeom prst="rect">
            <a:avLst/>
          </a:prstGeom>
          <a:noFill/>
        </p:spPr>
        <p:txBody>
          <a:bodyPr wrap="square" rtlCol="0">
            <a:spAutoFit/>
          </a:bodyPr>
          <a:lstStyle/>
          <a:p>
            <a:pPr marL="285750" indent="-285750">
              <a:buFontTx/>
              <a:buChar char="-"/>
            </a:pPr>
            <a:r>
              <a:rPr lang="nl-NL" dirty="0" smtClean="0"/>
              <a:t>Het helpen bij het opstarten van de </a:t>
            </a:r>
            <a:r>
              <a:rPr lang="nl-NL" dirty="0" err="1" smtClean="0"/>
              <a:t>Primary</a:t>
            </a:r>
            <a:r>
              <a:rPr lang="nl-NL" dirty="0" smtClean="0"/>
              <a:t> school.</a:t>
            </a:r>
          </a:p>
          <a:p>
            <a:pPr marL="285750" indent="-285750">
              <a:buFontTx/>
              <a:buChar char="-"/>
            </a:pPr>
            <a:r>
              <a:rPr lang="nl-NL" dirty="0" smtClean="0"/>
              <a:t>Het geld inzamelen voor het </a:t>
            </a:r>
            <a:r>
              <a:rPr lang="nl-NL" dirty="0" err="1" smtClean="0"/>
              <a:t>microfinance</a:t>
            </a:r>
            <a:r>
              <a:rPr lang="nl-NL" dirty="0" smtClean="0"/>
              <a:t> project en het trainingscentrum.</a:t>
            </a:r>
          </a:p>
          <a:p>
            <a:pPr marL="285750" indent="-285750">
              <a:buFontTx/>
              <a:buChar char="-"/>
            </a:pPr>
            <a:r>
              <a:rPr lang="nl-NL" dirty="0" smtClean="0"/>
              <a:t>Het helpen bij het opstarten van een skills </a:t>
            </a:r>
            <a:r>
              <a:rPr lang="nl-NL" dirty="0" err="1" smtClean="0"/>
              <a:t>centre</a:t>
            </a:r>
            <a:r>
              <a:rPr lang="nl-NL" dirty="0" smtClean="0"/>
              <a:t>.</a:t>
            </a:r>
          </a:p>
          <a:p>
            <a:pPr marL="285750" indent="-285750">
              <a:buFontTx/>
              <a:buChar char="-"/>
            </a:pPr>
            <a:r>
              <a:rPr lang="nl-NL" dirty="0" smtClean="0"/>
              <a:t>Het helpen bij het verbeteren van de kwaliteit van het onderwijs op de Linda Blind Farm School.</a:t>
            </a:r>
            <a:endParaRPr lang="nl-NL" dirty="0"/>
          </a:p>
        </p:txBody>
      </p:sp>
    </p:spTree>
    <p:extLst>
      <p:ext uri="{BB962C8B-B14F-4D97-AF65-F5344CB8AC3E}">
        <p14:creationId xmlns:p14="http://schemas.microsoft.com/office/powerpoint/2010/main" val="32287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1"/>
                </a:solidFill>
              </a:rPr>
              <a:t>Belangrijke interventies/acties</a:t>
            </a:r>
            <a:endParaRPr lang="nl-NL" dirty="0">
              <a:solidFill>
                <a:schemeClr val="tx1"/>
              </a:solidFill>
            </a:endParaRPr>
          </a:p>
        </p:txBody>
      </p:sp>
      <p:sp>
        <p:nvSpPr>
          <p:cNvPr id="3" name="Tijdelijke aanduiding voor inhoud 2"/>
          <p:cNvSpPr>
            <a:spLocks noGrp="1"/>
          </p:cNvSpPr>
          <p:nvPr>
            <p:ph sz="quarter" idx="1"/>
          </p:nvPr>
        </p:nvSpPr>
        <p:spPr>
          <a:xfrm>
            <a:off x="816864" y="1600200"/>
            <a:ext cx="10871200" cy="4972050"/>
          </a:xfrm>
        </p:spPr>
        <p:txBody>
          <a:bodyPr>
            <a:normAutofit fontScale="85000" lnSpcReduction="20000"/>
          </a:bodyPr>
          <a:lstStyle/>
          <a:p>
            <a:pPr marL="0" indent="0">
              <a:buNone/>
            </a:pPr>
            <a:r>
              <a:rPr lang="nl-NL" sz="2000" b="1" dirty="0" smtClean="0">
                <a:solidFill>
                  <a:srgbClr val="00B050"/>
                </a:solidFill>
              </a:rPr>
              <a:t>De mensen in Zambia</a:t>
            </a:r>
          </a:p>
          <a:p>
            <a:pPr marL="0" indent="0">
              <a:buNone/>
            </a:pPr>
            <a:r>
              <a:rPr lang="nl-NL" sz="2000" dirty="0" smtClean="0"/>
              <a:t>1. draagvlak verkrijgen voor de visie, doelen van de Linda Blind Farm School zoals die ontwikkeld zijn bij de gemeenschap en de ouders van de kinderen.</a:t>
            </a:r>
          </a:p>
          <a:p>
            <a:pPr marL="0" indent="0">
              <a:buNone/>
            </a:pPr>
            <a:r>
              <a:rPr lang="nl-NL" sz="2000" dirty="0" smtClean="0"/>
              <a:t>2. acties ondernemen om die visie en doelen te realiseren.</a:t>
            </a:r>
          </a:p>
          <a:p>
            <a:pPr marL="0" indent="0">
              <a:buNone/>
            </a:pPr>
            <a:r>
              <a:rPr lang="nl-NL" sz="2000" dirty="0" smtClean="0"/>
              <a:t>3. De </a:t>
            </a:r>
            <a:r>
              <a:rPr lang="nl-NL" sz="2000" dirty="0" err="1" smtClean="0"/>
              <a:t>primary</a:t>
            </a:r>
            <a:r>
              <a:rPr lang="nl-NL" sz="2000" dirty="0" smtClean="0"/>
              <a:t> school starten en realisering (hulp regelen van de overheid).</a:t>
            </a:r>
          </a:p>
          <a:p>
            <a:pPr marL="0" indent="0">
              <a:buNone/>
            </a:pPr>
            <a:r>
              <a:rPr lang="nl-NL" sz="2000" dirty="0" smtClean="0"/>
              <a:t>4. Investeren om de kwaliteit van het onderwijs op de school te verbeteren en doelen te realiseren.</a:t>
            </a:r>
          </a:p>
          <a:p>
            <a:pPr marL="0" indent="0">
              <a:buNone/>
            </a:pPr>
            <a:r>
              <a:rPr lang="nl-NL" sz="2000" dirty="0" smtClean="0"/>
              <a:t>5. Zelfvoorzienend en onafhankelijk worden als school (inkomsten krijgen en geld sparen).</a:t>
            </a:r>
          </a:p>
          <a:p>
            <a:pPr marL="0" indent="0">
              <a:buNone/>
            </a:pPr>
            <a:endParaRPr lang="nl-NL" sz="2000" dirty="0" smtClean="0"/>
          </a:p>
          <a:p>
            <a:pPr marL="0" indent="0">
              <a:buNone/>
            </a:pPr>
            <a:r>
              <a:rPr lang="nl-NL" sz="2000" b="1" dirty="0" smtClean="0">
                <a:solidFill>
                  <a:srgbClr val="00B050"/>
                </a:solidFill>
              </a:rPr>
              <a:t>Bouwstenen voor Zambia</a:t>
            </a:r>
          </a:p>
          <a:p>
            <a:pPr marL="457200" indent="-457200">
              <a:buAutoNum type="arabicPeriod"/>
            </a:pPr>
            <a:r>
              <a:rPr lang="nl-NL" sz="1900" dirty="0" smtClean="0"/>
              <a:t>Helpen om de school af te bouwen door inventaris in te zamelen en te vervoeren.</a:t>
            </a:r>
          </a:p>
          <a:p>
            <a:pPr marL="457200" indent="-457200">
              <a:buAutoNum type="arabicPeriod"/>
            </a:pPr>
            <a:r>
              <a:rPr lang="nl-NL" sz="1900" dirty="0" smtClean="0"/>
              <a:t>Helpen bij het proces om kwaliteit van onderwijs te garanderen.</a:t>
            </a:r>
          </a:p>
          <a:p>
            <a:pPr marL="457200" indent="-457200">
              <a:buAutoNum type="arabicPeriod"/>
            </a:pPr>
            <a:r>
              <a:rPr lang="nl-NL" sz="1900" dirty="0" smtClean="0"/>
              <a:t>Onderzoeken van mogelijkheden om als  Bouwstenen voor Zambia te helpen bij het microkredietproject.</a:t>
            </a:r>
          </a:p>
          <a:p>
            <a:pPr marL="457200" indent="-457200">
              <a:buAutoNum type="arabicPeriod"/>
            </a:pPr>
            <a:r>
              <a:rPr lang="nl-NL" sz="1900" dirty="0" smtClean="0"/>
              <a:t>Beslissen over wat eerst moet komen en wat de mogelijkheden zijn van Bouwstenen voor Zambia om te helpen (ik moet eerst naar de nieuwe middelbare school zelf en kijken hoe dat loopt)</a:t>
            </a:r>
          </a:p>
          <a:p>
            <a:pPr marL="457200" indent="-457200">
              <a:buAutoNum type="arabicPeriod"/>
            </a:pPr>
            <a:r>
              <a:rPr lang="nl-NL" sz="1900" dirty="0" smtClean="0"/>
              <a:t>Contact zoeken met Wilde Ganzen om te vragen of zij willen helpen om de projecten financieel te steunen.</a:t>
            </a:r>
          </a:p>
          <a:p>
            <a:pPr marL="457200" indent="-457200">
              <a:buAutoNum type="arabicPeriod"/>
            </a:pPr>
            <a:r>
              <a:rPr lang="nl-NL" sz="1900" dirty="0" err="1" smtClean="0"/>
              <a:t>Supporten</a:t>
            </a:r>
            <a:r>
              <a:rPr lang="nl-NL" sz="1900" dirty="0" smtClean="0"/>
              <a:t> en het mee denken en helpen bij het ontwikkelen van de plannen van Dream </a:t>
            </a:r>
            <a:r>
              <a:rPr lang="nl-NL" sz="1900" dirty="0" err="1" smtClean="0"/>
              <a:t>Livingstone</a:t>
            </a:r>
            <a:r>
              <a:rPr lang="nl-NL" sz="1900" dirty="0" smtClean="0"/>
              <a:t> </a:t>
            </a:r>
            <a:r>
              <a:rPr lang="nl-NL" sz="1900" dirty="0" err="1" smtClean="0"/>
              <a:t>zambia</a:t>
            </a:r>
            <a:r>
              <a:rPr lang="nl-NL" sz="1900" dirty="0" smtClean="0"/>
              <a:t>. En als het mogelijk is dat doen in samenwerking met Actie voor Zambia.</a:t>
            </a:r>
          </a:p>
          <a:p>
            <a:pPr marL="457200" indent="-457200">
              <a:buAutoNum type="arabicPeriod"/>
            </a:pPr>
            <a:endParaRPr lang="nl-NL" sz="1900" dirty="0" smtClean="0">
              <a:solidFill>
                <a:srgbClr val="00B050"/>
              </a:solidFill>
            </a:endParaRPr>
          </a:p>
          <a:p>
            <a:pPr marL="457200" indent="-457200">
              <a:buAutoNum type="arabicPeriod"/>
            </a:pPr>
            <a:endParaRPr lang="nl-NL" sz="2000" dirty="0" smtClean="0"/>
          </a:p>
        </p:txBody>
      </p:sp>
    </p:spTree>
    <p:extLst>
      <p:ext uri="{BB962C8B-B14F-4D97-AF65-F5344CB8AC3E}">
        <p14:creationId xmlns:p14="http://schemas.microsoft.com/office/powerpoint/2010/main" val="407636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quarter" idx="1"/>
          </p:nvPr>
        </p:nvSpPr>
        <p:spPr>
          <a:xfrm>
            <a:off x="832756" y="2686050"/>
            <a:ext cx="10855307" cy="3409949"/>
          </a:xfrm>
        </p:spPr>
        <p:txBody>
          <a:bodyPr>
            <a:normAutofit fontScale="85000" lnSpcReduction="20000"/>
          </a:bodyPr>
          <a:lstStyle/>
          <a:p>
            <a:pPr marL="0" indent="0">
              <a:buNone/>
            </a:pPr>
            <a:endParaRPr lang="nl-NL" sz="3200" b="1" dirty="0" smtClean="0"/>
          </a:p>
          <a:p>
            <a:pPr marL="0" indent="0">
              <a:buNone/>
            </a:pPr>
            <a:r>
              <a:rPr lang="nl-NL" sz="3200" i="1" dirty="0" smtClean="0"/>
              <a:t>Een samenwerking van:</a:t>
            </a:r>
          </a:p>
          <a:p>
            <a:pPr>
              <a:buFont typeface="Arial" panose="020B0604020202020204" pitchFamily="34" charset="0"/>
              <a:buChar char="•"/>
            </a:pPr>
            <a:r>
              <a:rPr lang="nl-NL" sz="2400" dirty="0" smtClean="0"/>
              <a:t>Dream </a:t>
            </a:r>
            <a:r>
              <a:rPr lang="nl-NL" sz="2400" dirty="0" err="1" smtClean="0"/>
              <a:t>Livingstone</a:t>
            </a:r>
            <a:r>
              <a:rPr lang="nl-NL" sz="2400" dirty="0" smtClean="0"/>
              <a:t> Zambia</a:t>
            </a:r>
          </a:p>
          <a:p>
            <a:pPr>
              <a:buFont typeface="Arial" panose="020B0604020202020204" pitchFamily="34" charset="0"/>
              <a:buChar char="•"/>
            </a:pPr>
            <a:r>
              <a:rPr lang="nl-NL" sz="2400" dirty="0" smtClean="0"/>
              <a:t>Het schoolbestuur van de Linda Blind Farm School</a:t>
            </a:r>
          </a:p>
          <a:p>
            <a:pPr>
              <a:buFont typeface="Arial" panose="020B0604020202020204" pitchFamily="34" charset="0"/>
              <a:buChar char="•"/>
            </a:pPr>
            <a:r>
              <a:rPr lang="nl-NL" sz="2400" dirty="0" smtClean="0"/>
              <a:t>ZAPD</a:t>
            </a:r>
          </a:p>
          <a:p>
            <a:pPr>
              <a:buFont typeface="Arial" panose="020B0604020202020204" pitchFamily="34" charset="0"/>
              <a:buChar char="•"/>
            </a:pPr>
            <a:r>
              <a:rPr lang="nl-NL" sz="2400" dirty="0" smtClean="0"/>
              <a:t>Bouwstenen voor Zambia, </a:t>
            </a:r>
            <a:endParaRPr lang="nl-NL" sz="2400" dirty="0" smtClean="0"/>
          </a:p>
          <a:p>
            <a:pPr>
              <a:buFont typeface="Arial" panose="020B0604020202020204" pitchFamily="34" charset="0"/>
              <a:buChar char="•"/>
            </a:pPr>
            <a:r>
              <a:rPr lang="nl-NL" sz="2400" dirty="0" smtClean="0"/>
              <a:t>in </a:t>
            </a:r>
            <a:r>
              <a:rPr lang="nl-NL" sz="2400" dirty="0" smtClean="0"/>
              <a:t>samenwerking met “Actie voor Zambia</a:t>
            </a:r>
            <a:r>
              <a:rPr lang="nl-NL" sz="2400" dirty="0" smtClean="0"/>
              <a:t>”.</a:t>
            </a:r>
            <a:endParaRPr lang="nl-NL" sz="2400" dirty="0" smtClean="0"/>
          </a:p>
          <a:p>
            <a:pPr marL="0" indent="0">
              <a:buNone/>
            </a:pPr>
            <a:endParaRPr lang="nl-NL" sz="2400" dirty="0"/>
          </a:p>
          <a:p>
            <a:pPr marL="0" indent="0">
              <a:buNone/>
            </a:pPr>
            <a:r>
              <a:rPr lang="nl-NL" sz="2400" dirty="0" smtClean="0"/>
              <a:t>Augustus 2014, geschreven door Xavier, Bouwstenen voor Zambia</a:t>
            </a:r>
            <a:endParaRPr lang="nl-NL" sz="2400" dirty="0"/>
          </a:p>
        </p:txBody>
      </p:sp>
      <p:sp>
        <p:nvSpPr>
          <p:cNvPr id="7" name="Rechthoek 6"/>
          <p:cNvSpPr/>
          <p:nvPr/>
        </p:nvSpPr>
        <p:spPr>
          <a:xfrm>
            <a:off x="808264" y="275761"/>
            <a:ext cx="9064179" cy="2554545"/>
          </a:xfrm>
          <a:prstGeom prst="rect">
            <a:avLst/>
          </a:prstGeom>
          <a:noFill/>
        </p:spPr>
        <p:txBody>
          <a:bodyPr wrap="square" lIns="91440" tIns="45720" rIns="91440" bIns="45720">
            <a:spAutoFit/>
          </a:bodyPr>
          <a:lstStyle/>
          <a:p>
            <a:r>
              <a:rPr lang="nl-NL" sz="4000" b="1" dirty="0" smtClean="0"/>
              <a:t>Beleidsplan</a:t>
            </a:r>
            <a:r>
              <a:rPr lang="nl-NL" sz="4000" dirty="0" smtClean="0"/>
              <a:t/>
            </a:r>
            <a:br>
              <a:rPr lang="nl-NL" sz="4000" dirty="0" smtClean="0"/>
            </a:br>
            <a:r>
              <a:rPr lang="nl-NL" sz="4000" dirty="0" smtClean="0"/>
              <a:t/>
            </a:r>
            <a:br>
              <a:rPr lang="nl-NL" sz="4000" dirty="0" smtClean="0"/>
            </a:br>
            <a:r>
              <a:rPr lang="nl-NL" sz="4000" dirty="0" smtClean="0"/>
              <a:t>Linda Blind Farm School</a:t>
            </a:r>
            <a:br>
              <a:rPr lang="nl-NL" sz="4000" dirty="0" smtClean="0"/>
            </a:br>
            <a:r>
              <a:rPr lang="nl-NL" sz="4000" dirty="0" smtClean="0"/>
              <a:t>Trainingscentrum en microkrediet</a:t>
            </a:r>
            <a:endParaRPr lang="nl-NL" sz="4000" dirty="0"/>
          </a:p>
        </p:txBody>
      </p:sp>
    </p:spTree>
    <p:extLst>
      <p:ext uri="{BB962C8B-B14F-4D97-AF65-F5344CB8AC3E}">
        <p14:creationId xmlns:p14="http://schemas.microsoft.com/office/powerpoint/2010/main" val="147550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6864" y="129165"/>
            <a:ext cx="10713027" cy="1325563"/>
          </a:xfrm>
        </p:spPr>
        <p:txBody>
          <a:bodyPr>
            <a:normAutofit/>
          </a:bodyPr>
          <a:lstStyle/>
          <a:p>
            <a:r>
              <a:rPr lang="nl-NL" sz="3600" dirty="0" smtClean="0">
                <a:solidFill>
                  <a:schemeClr val="tx1"/>
                </a:solidFill>
              </a:rPr>
              <a:t>Zelfvoorzienend worden en onafhankelijk worden.</a:t>
            </a:r>
            <a:endParaRPr lang="nl-NL" sz="3600" dirty="0">
              <a:solidFill>
                <a:schemeClr val="tx1"/>
              </a:solidFill>
            </a:endParaRPr>
          </a:p>
        </p:txBody>
      </p:sp>
      <p:sp>
        <p:nvSpPr>
          <p:cNvPr id="5" name="Tekstvak 4"/>
          <p:cNvSpPr txBox="1"/>
          <p:nvPr/>
        </p:nvSpPr>
        <p:spPr>
          <a:xfrm>
            <a:off x="734291" y="1990475"/>
            <a:ext cx="2625435" cy="584775"/>
          </a:xfrm>
          <a:prstGeom prst="rect">
            <a:avLst/>
          </a:prstGeom>
          <a:noFill/>
        </p:spPr>
        <p:txBody>
          <a:bodyPr wrap="square" rtlCol="0">
            <a:spAutoFit/>
          </a:bodyPr>
          <a:lstStyle/>
          <a:p>
            <a:r>
              <a:rPr lang="nl-NL" sz="3200" b="1" dirty="0" smtClean="0">
                <a:solidFill>
                  <a:srgbClr val="00B050"/>
                </a:solidFill>
                <a:effectLst>
                  <a:outerShdw blurRad="38100" dist="38100" dir="2700000" algn="tl">
                    <a:srgbClr val="000000">
                      <a:alpha val="43137"/>
                    </a:srgbClr>
                  </a:outerShdw>
                </a:effectLst>
              </a:rPr>
              <a:t>Situatie nu</a:t>
            </a:r>
            <a:r>
              <a:rPr lang="nl-NL" dirty="0" smtClean="0">
                <a:solidFill>
                  <a:srgbClr val="00B050"/>
                </a:solidFill>
              </a:rPr>
              <a:t>.</a:t>
            </a:r>
            <a:endParaRPr lang="nl-NL" dirty="0">
              <a:solidFill>
                <a:srgbClr val="00B050"/>
              </a:solidFill>
            </a:endParaRPr>
          </a:p>
        </p:txBody>
      </p:sp>
      <p:sp>
        <p:nvSpPr>
          <p:cNvPr id="6" name="Tekstvak 5"/>
          <p:cNvSpPr txBox="1"/>
          <p:nvPr/>
        </p:nvSpPr>
        <p:spPr>
          <a:xfrm>
            <a:off x="536864" y="2529763"/>
            <a:ext cx="11069782" cy="584775"/>
          </a:xfrm>
          <a:prstGeom prst="rect">
            <a:avLst/>
          </a:prstGeom>
          <a:noFill/>
        </p:spPr>
        <p:txBody>
          <a:bodyPr wrap="square" rtlCol="0">
            <a:spAutoFit/>
          </a:bodyPr>
          <a:lstStyle/>
          <a:p>
            <a:pPr marL="285750" indent="-285750">
              <a:buFont typeface="Wingdings" panose="05000000000000000000" pitchFamily="2" charset="2"/>
              <a:buChar char="Ø"/>
            </a:pPr>
            <a:r>
              <a:rPr lang="nl-NL" sz="1600" dirty="0" smtClean="0"/>
              <a:t>Het schoolgeld regelen en innen.</a:t>
            </a:r>
          </a:p>
          <a:p>
            <a:pPr marL="285750" indent="-285750">
              <a:buFont typeface="Wingdings" panose="05000000000000000000" pitchFamily="2" charset="2"/>
              <a:buChar char="Ø"/>
            </a:pPr>
            <a:r>
              <a:rPr lang="nl-NL" sz="1600" dirty="0" smtClean="0"/>
              <a:t>Een kleine groentetuin als schoolinkomsten en ook als een trainingsmiddel voor kinderen.</a:t>
            </a:r>
            <a:endParaRPr lang="nl-NL" sz="1600" dirty="0"/>
          </a:p>
        </p:txBody>
      </p:sp>
      <p:sp>
        <p:nvSpPr>
          <p:cNvPr id="7" name="Tekstvak 6"/>
          <p:cNvSpPr txBox="1"/>
          <p:nvPr/>
        </p:nvSpPr>
        <p:spPr>
          <a:xfrm>
            <a:off x="800099" y="3261170"/>
            <a:ext cx="6374823" cy="584775"/>
          </a:xfrm>
          <a:prstGeom prst="rect">
            <a:avLst/>
          </a:prstGeom>
          <a:noFill/>
        </p:spPr>
        <p:txBody>
          <a:bodyPr wrap="square" rtlCol="0">
            <a:spAutoFit/>
          </a:bodyPr>
          <a:lstStyle/>
          <a:p>
            <a:r>
              <a:rPr lang="nl-NL" sz="3200" b="1" dirty="0" smtClean="0">
                <a:solidFill>
                  <a:srgbClr val="00B050"/>
                </a:solidFill>
                <a:effectLst>
                  <a:outerShdw blurRad="38100" dist="38100" dir="2700000" algn="tl">
                    <a:srgbClr val="000000">
                      <a:alpha val="43137"/>
                    </a:srgbClr>
                  </a:outerShdw>
                </a:effectLst>
              </a:rPr>
              <a:t>Hopelijke toekomstige situatie.</a:t>
            </a:r>
            <a:endParaRPr lang="nl-NL" sz="3200" b="1" dirty="0">
              <a:solidFill>
                <a:srgbClr val="00B050"/>
              </a:solidFill>
              <a:effectLst>
                <a:outerShdw blurRad="38100" dist="38100" dir="2700000" algn="tl">
                  <a:srgbClr val="000000">
                    <a:alpha val="43137"/>
                  </a:srgbClr>
                </a:outerShdw>
              </a:effectLst>
            </a:endParaRPr>
          </a:p>
        </p:txBody>
      </p:sp>
      <p:sp>
        <p:nvSpPr>
          <p:cNvPr id="8" name="Tekstvak 7"/>
          <p:cNvSpPr txBox="1"/>
          <p:nvPr/>
        </p:nvSpPr>
        <p:spPr>
          <a:xfrm>
            <a:off x="536864" y="3787835"/>
            <a:ext cx="10887198" cy="2800767"/>
          </a:xfrm>
          <a:prstGeom prst="rect">
            <a:avLst/>
          </a:prstGeom>
          <a:noFill/>
        </p:spPr>
        <p:txBody>
          <a:bodyPr wrap="square" rtlCol="0">
            <a:spAutoFit/>
          </a:bodyPr>
          <a:lstStyle/>
          <a:p>
            <a:pPr marL="285750" indent="-285750">
              <a:buFont typeface="Wingdings" panose="05000000000000000000" pitchFamily="2" charset="2"/>
              <a:buChar char="Ø"/>
            </a:pPr>
            <a:r>
              <a:rPr lang="nl-NL" sz="1600" dirty="0" smtClean="0"/>
              <a:t>Meer schoolgeld door de </a:t>
            </a:r>
            <a:r>
              <a:rPr lang="nl-NL" sz="1600" dirty="0" err="1" smtClean="0"/>
              <a:t>primary</a:t>
            </a:r>
            <a:r>
              <a:rPr lang="nl-NL" sz="1600" dirty="0" smtClean="0"/>
              <a:t> school.</a:t>
            </a:r>
          </a:p>
          <a:p>
            <a:pPr marL="285750" indent="-285750">
              <a:buFont typeface="Wingdings" panose="05000000000000000000" pitchFamily="2" charset="2"/>
              <a:buChar char="Ø"/>
            </a:pPr>
            <a:r>
              <a:rPr lang="nl-NL" sz="1600" dirty="0" smtClean="0"/>
              <a:t>Een grotere groentetuin.</a:t>
            </a:r>
          </a:p>
          <a:p>
            <a:pPr marL="285750" indent="-285750">
              <a:buFont typeface="Wingdings" panose="05000000000000000000" pitchFamily="2" charset="2"/>
              <a:buChar char="Ø"/>
            </a:pPr>
            <a:r>
              <a:rPr lang="nl-NL" sz="1600" dirty="0" smtClean="0"/>
              <a:t>Spullen verkopen van de skills </a:t>
            </a:r>
            <a:r>
              <a:rPr lang="nl-NL" sz="1600" dirty="0" err="1" smtClean="0"/>
              <a:t>centre</a:t>
            </a:r>
            <a:r>
              <a:rPr lang="nl-NL" sz="1600" dirty="0" smtClean="0"/>
              <a:t>.</a:t>
            </a:r>
          </a:p>
          <a:p>
            <a:pPr marL="285750" indent="-285750">
              <a:buFont typeface="Wingdings" panose="05000000000000000000" pitchFamily="2" charset="2"/>
              <a:buChar char="Ø"/>
            </a:pPr>
            <a:r>
              <a:rPr lang="nl-NL" sz="1600" dirty="0" smtClean="0"/>
              <a:t>Misschien in de toekomst een idee voor een ander, tweede, project. Maar we doen eerst het een en dat doen we goed.</a:t>
            </a:r>
          </a:p>
          <a:p>
            <a:pPr marL="285750" indent="-285750">
              <a:buFont typeface="Wingdings" panose="05000000000000000000" pitchFamily="2" charset="2"/>
              <a:buChar char="Ø"/>
            </a:pPr>
            <a:r>
              <a:rPr lang="nl-NL" sz="1600" dirty="0" smtClean="0"/>
              <a:t>Kippenhokken</a:t>
            </a:r>
            <a:r>
              <a:rPr lang="nl-NL" sz="1600" dirty="0"/>
              <a:t> </a:t>
            </a:r>
            <a:r>
              <a:rPr lang="nl-NL" sz="1600" dirty="0" smtClean="0"/>
              <a:t>voor kippen en eieren als inkomen voor de school en om als leermiddel voor de kinderen.</a:t>
            </a:r>
          </a:p>
          <a:p>
            <a:pPr marL="285750" indent="-285750">
              <a:buFontTx/>
              <a:buChar char="-"/>
            </a:pPr>
            <a:endParaRPr lang="nl-NL" sz="1600" dirty="0"/>
          </a:p>
          <a:p>
            <a:r>
              <a:rPr lang="nl-NL" sz="1600" dirty="0" smtClean="0"/>
              <a:t>De Linda Blind Farm school wil onafhankelijk worden van the giften van vrijwilligers en anderen. Ze willen een eigen, onafhankelijke en toekomstbestendige basis maken. Zodat ze kunnen bestaan op eigen kracht. Daarom ontwikkelen ze diverse </a:t>
            </a:r>
            <a:r>
              <a:rPr lang="nl-NL" sz="1600" dirty="0" err="1" smtClean="0"/>
              <a:t>aktiviteiten</a:t>
            </a:r>
            <a:r>
              <a:rPr lang="nl-NL" sz="1600" dirty="0" smtClean="0"/>
              <a:t>. Bijvoorbeeld geld voor onderhoud, voor leermateriaal, salaris van leerkrachten en andere toekomstige plannen.</a:t>
            </a:r>
            <a:endParaRPr lang="nl-NL" sz="1600" dirty="0"/>
          </a:p>
        </p:txBody>
      </p:sp>
    </p:spTree>
    <p:extLst>
      <p:ext uri="{BB962C8B-B14F-4D97-AF65-F5344CB8AC3E}">
        <p14:creationId xmlns:p14="http://schemas.microsoft.com/office/powerpoint/2010/main" val="861082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782782" y="1561605"/>
            <a:ext cx="10799618" cy="4616648"/>
          </a:xfrm>
          <a:prstGeom prst="rect">
            <a:avLst/>
          </a:prstGeom>
          <a:noFill/>
        </p:spPr>
        <p:txBody>
          <a:bodyPr wrap="square" rtlCol="0">
            <a:spAutoFit/>
          </a:bodyPr>
          <a:lstStyle/>
          <a:p>
            <a:r>
              <a:rPr lang="nl-NL" sz="1400" b="1" dirty="0" err="1" smtClean="0"/>
              <a:t>Basis-principe</a:t>
            </a:r>
            <a:r>
              <a:rPr lang="nl-NL" sz="1400" b="1" dirty="0" smtClean="0"/>
              <a:t> (deel van de visie)</a:t>
            </a:r>
          </a:p>
          <a:p>
            <a:r>
              <a:rPr lang="nl-NL" sz="1400" dirty="0" smtClean="0"/>
              <a:t>De Linda Blind Farm School is opgericht als community-school. Dat is de kracht van deze school. Het is de garantie dat de school altijd toegankelijk zal zijn voor onderwijs voor de meest kwetsbare kinderen. Zodat hij hun toekomst kunnen verbeteren.</a:t>
            </a:r>
          </a:p>
          <a:p>
            <a:r>
              <a:rPr lang="nl-NL" sz="1400" i="1" dirty="0" smtClean="0"/>
              <a:t>Doel en actie: </a:t>
            </a:r>
            <a:r>
              <a:rPr lang="nl-NL" sz="1400" dirty="0" smtClean="0"/>
              <a:t>borg, door het doorlopen en afronden van het </a:t>
            </a:r>
            <a:r>
              <a:rPr lang="nl-NL" sz="1400" dirty="0" err="1" smtClean="0"/>
              <a:t>officiele</a:t>
            </a:r>
            <a:r>
              <a:rPr lang="nl-NL" sz="1400" dirty="0" smtClean="0"/>
              <a:t> (administratieve) proces, dat de Linda Blind Farm School, een officiële community school wordt en blijft. </a:t>
            </a:r>
          </a:p>
          <a:p>
            <a:r>
              <a:rPr lang="nl-NL" sz="1400" i="1" dirty="0" smtClean="0"/>
              <a:t>Eigenaarschap: leidend: </a:t>
            </a:r>
            <a:r>
              <a:rPr lang="nl-NL" sz="1400" dirty="0" err="1" smtClean="0"/>
              <a:t>Rabeccah</a:t>
            </a:r>
            <a:r>
              <a:rPr lang="nl-NL" sz="1400" dirty="0" smtClean="0"/>
              <a:t> (Dream </a:t>
            </a:r>
            <a:r>
              <a:rPr lang="nl-NL" sz="1400" dirty="0" err="1" smtClean="0"/>
              <a:t>Livingstone</a:t>
            </a:r>
            <a:r>
              <a:rPr lang="nl-NL" sz="1400" dirty="0" smtClean="0"/>
              <a:t> Zambia) en </a:t>
            </a:r>
            <a:r>
              <a:rPr lang="nl-NL" sz="1400" dirty="0" err="1" smtClean="0"/>
              <a:t>Mrs</a:t>
            </a:r>
            <a:r>
              <a:rPr lang="nl-NL" sz="1400" dirty="0" smtClean="0"/>
              <a:t> Jane (ZAPD) en Mr Thomas namens de gemeenschap en het interim-schoolbestuur.. </a:t>
            </a:r>
          </a:p>
          <a:p>
            <a:endParaRPr lang="nl-NL" sz="1400" dirty="0"/>
          </a:p>
          <a:p>
            <a:r>
              <a:rPr lang="nl-NL" sz="1400" b="1" dirty="0" smtClean="0"/>
              <a:t>Acties om de school uitbreiden naar een </a:t>
            </a:r>
            <a:r>
              <a:rPr lang="nl-NL" sz="1400" b="1" dirty="0" err="1" smtClean="0"/>
              <a:t>primary</a:t>
            </a:r>
            <a:r>
              <a:rPr lang="nl-NL" sz="1400" b="1" dirty="0" smtClean="0"/>
              <a:t> school, te starten met </a:t>
            </a:r>
            <a:r>
              <a:rPr lang="nl-NL" sz="1400" b="1" dirty="0" err="1" smtClean="0"/>
              <a:t>grade</a:t>
            </a:r>
            <a:r>
              <a:rPr lang="nl-NL" sz="1400" b="1" dirty="0" smtClean="0"/>
              <a:t> 1 in </a:t>
            </a:r>
            <a:r>
              <a:rPr lang="nl-NL" sz="1400" b="1" dirty="0" err="1" smtClean="0"/>
              <a:t>January</a:t>
            </a:r>
            <a:r>
              <a:rPr lang="nl-NL" sz="1400" b="1" dirty="0" smtClean="0"/>
              <a:t> 2015: </a:t>
            </a:r>
          </a:p>
          <a:p>
            <a:r>
              <a:rPr lang="nl-NL" sz="1400" i="1" dirty="0" smtClean="0"/>
              <a:t>Doel en actie</a:t>
            </a:r>
            <a:r>
              <a:rPr lang="nl-NL" sz="1400" dirty="0" smtClean="0"/>
              <a:t>: om de basiscyclus van onderwijs rond te maken en de pre-school aan te vullen met de </a:t>
            </a:r>
            <a:r>
              <a:rPr lang="nl-NL" sz="1400" dirty="0" err="1" smtClean="0"/>
              <a:t>primary</a:t>
            </a:r>
            <a:r>
              <a:rPr lang="nl-NL" sz="1400" dirty="0" smtClean="0"/>
              <a:t>-school, zullen Dream </a:t>
            </a:r>
            <a:r>
              <a:rPr lang="nl-NL" sz="1400" dirty="0" err="1" smtClean="0"/>
              <a:t>Livingstone</a:t>
            </a:r>
            <a:r>
              <a:rPr lang="nl-NL" sz="1400" dirty="0" smtClean="0"/>
              <a:t> (</a:t>
            </a:r>
            <a:r>
              <a:rPr lang="nl-NL" sz="1400" dirty="0" err="1" smtClean="0"/>
              <a:t>Rabeccah</a:t>
            </a:r>
            <a:r>
              <a:rPr lang="nl-NL" sz="1400" dirty="0" smtClean="0"/>
              <a:t>) en de ZAPD (</a:t>
            </a:r>
            <a:r>
              <a:rPr lang="nl-NL" sz="1400" dirty="0" err="1" smtClean="0"/>
              <a:t>Mrs</a:t>
            </a:r>
            <a:r>
              <a:rPr lang="nl-NL" sz="1400" dirty="0" smtClean="0"/>
              <a:t> Jane), ondersteuning organiseren bij het Ministerie van Onderwijs. Zodat de overheid kan voorzien in de noodzakelijke voorzieningen en papieren etc. Misschien kunnen zij ook bijdragen in het salaris van de leerkrachten waarbij het community-principe blijft bestaan.</a:t>
            </a:r>
          </a:p>
          <a:p>
            <a:r>
              <a:rPr lang="nl-NL" sz="1400" i="1" dirty="0" smtClean="0"/>
              <a:t>Schedule: </a:t>
            </a:r>
            <a:r>
              <a:rPr lang="nl-NL" sz="1400" dirty="0" smtClean="0"/>
              <a:t>doel is om </a:t>
            </a:r>
            <a:r>
              <a:rPr lang="nl-NL" sz="1400" dirty="0" err="1" smtClean="0"/>
              <a:t>grade</a:t>
            </a:r>
            <a:r>
              <a:rPr lang="nl-NL" sz="1400" dirty="0" smtClean="0"/>
              <a:t> 1 te starten in januari 2015. Daar zal alles voor gedaan worden. En de verdere planning is om de </a:t>
            </a:r>
            <a:r>
              <a:rPr lang="nl-NL" sz="1400" dirty="0" err="1" smtClean="0"/>
              <a:t>primary</a:t>
            </a:r>
            <a:r>
              <a:rPr lang="nl-NL" sz="1400" dirty="0" smtClean="0"/>
              <a:t> school tot en met </a:t>
            </a:r>
            <a:r>
              <a:rPr lang="nl-NL" sz="1400" dirty="0" err="1" smtClean="0"/>
              <a:t>grade</a:t>
            </a:r>
            <a:r>
              <a:rPr lang="nl-NL" sz="1400" dirty="0" smtClean="0"/>
              <a:t> 7 eind 2017 af te hebben. Het is wel altijd traag. Meestal duurt het wel vijf jaar. </a:t>
            </a:r>
          </a:p>
          <a:p>
            <a:r>
              <a:rPr lang="nl-NL" sz="1400" i="1" dirty="0" smtClean="0"/>
              <a:t>Eigenaarschap: </a:t>
            </a:r>
            <a:r>
              <a:rPr lang="nl-NL" sz="1400" i="1" dirty="0" err="1" smtClean="0"/>
              <a:t>Rabeccah</a:t>
            </a:r>
            <a:r>
              <a:rPr lang="nl-NL" sz="1400" i="1" dirty="0" smtClean="0"/>
              <a:t> (Dream </a:t>
            </a:r>
            <a:r>
              <a:rPr lang="nl-NL" sz="1400" i="1" dirty="0" err="1" smtClean="0"/>
              <a:t>Livingstone</a:t>
            </a:r>
            <a:r>
              <a:rPr lang="nl-NL" sz="1400" i="1" dirty="0" smtClean="0"/>
              <a:t> Zambia) en </a:t>
            </a:r>
            <a:r>
              <a:rPr lang="nl-NL" sz="1400" i="1" dirty="0" err="1" smtClean="0"/>
              <a:t>Mrs</a:t>
            </a:r>
            <a:r>
              <a:rPr lang="nl-NL" sz="1400" i="1" dirty="0" smtClean="0"/>
              <a:t> Jane (ZAPD).</a:t>
            </a:r>
          </a:p>
          <a:p>
            <a:endParaRPr lang="nl-NL" sz="1400" b="1" i="1" dirty="0"/>
          </a:p>
          <a:p>
            <a:r>
              <a:rPr lang="nl-NL" sz="1400" b="1" dirty="0" smtClean="0"/>
              <a:t>Trainingscentrum:</a:t>
            </a:r>
          </a:p>
          <a:p>
            <a:r>
              <a:rPr lang="nl-NL" sz="1400" i="1" dirty="0" smtClean="0"/>
              <a:t>Doel en actie: </a:t>
            </a:r>
            <a:r>
              <a:rPr lang="nl-NL" sz="1400" dirty="0" smtClean="0"/>
              <a:t>alle dingen om land te krijgen om op te bouwen, bij de gemeente, willen ze eind 2014 klaar hebben. Dan kunnen ze echt  beginnen met de start van het trainingscentrum.</a:t>
            </a:r>
          </a:p>
          <a:p>
            <a:r>
              <a:rPr lang="nl-NL" sz="1400" i="1" dirty="0" smtClean="0"/>
              <a:t>Eigenaarschap: </a:t>
            </a:r>
            <a:r>
              <a:rPr lang="nl-NL" sz="1400" i="1" dirty="0" err="1" smtClean="0"/>
              <a:t>Rabeccah</a:t>
            </a:r>
            <a:r>
              <a:rPr lang="nl-NL" sz="1400" i="1" dirty="0" smtClean="0"/>
              <a:t> en Kennedy (Dream </a:t>
            </a:r>
            <a:r>
              <a:rPr lang="nl-NL" sz="1400" i="1" dirty="0" err="1" smtClean="0"/>
              <a:t>Livingstone</a:t>
            </a:r>
            <a:r>
              <a:rPr lang="nl-NL" sz="1400" i="1" dirty="0" smtClean="0"/>
              <a:t> Zambia).</a:t>
            </a:r>
          </a:p>
        </p:txBody>
      </p:sp>
      <p:sp>
        <p:nvSpPr>
          <p:cNvPr id="5" name="Rechthoek 4"/>
          <p:cNvSpPr/>
          <p:nvPr/>
        </p:nvSpPr>
        <p:spPr>
          <a:xfrm>
            <a:off x="2531591" y="423490"/>
            <a:ext cx="7301999" cy="923330"/>
          </a:xfrm>
          <a:prstGeom prst="rect">
            <a:avLst/>
          </a:prstGeom>
          <a:noFill/>
        </p:spPr>
        <p:txBody>
          <a:bodyPr wrap="none" lIns="91440" tIns="45720" rIns="91440" bIns="45720">
            <a:spAutoFit/>
          </a:bodyPr>
          <a:lstStyle/>
          <a:p>
            <a:pPr algn="ctr"/>
            <a:r>
              <a:rPr lang="nl-NL" sz="5400" dirty="0" smtClean="0"/>
              <a:t>Steun van de overheid.</a:t>
            </a:r>
            <a:endParaRPr lang="nl-NL" sz="5400" dirty="0"/>
          </a:p>
        </p:txBody>
      </p:sp>
    </p:spTree>
    <p:extLst>
      <p:ext uri="{BB962C8B-B14F-4D97-AF65-F5344CB8AC3E}">
        <p14:creationId xmlns:p14="http://schemas.microsoft.com/office/powerpoint/2010/main" val="4160092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54627" y="195943"/>
            <a:ext cx="10803082" cy="996043"/>
          </a:xfrm>
        </p:spPr>
        <p:txBody>
          <a:bodyPr>
            <a:noAutofit/>
          </a:bodyPr>
          <a:lstStyle/>
          <a:p>
            <a:r>
              <a:rPr lang="nl-NL" sz="3800" dirty="0" smtClean="0">
                <a:solidFill>
                  <a:schemeClr val="tx1"/>
                </a:solidFill>
              </a:rPr>
              <a:t>De kwaliteit van het onderwijs (voorwaarden en verbeteringen).</a:t>
            </a:r>
            <a:endParaRPr lang="nl-NL" sz="3800" dirty="0">
              <a:solidFill>
                <a:schemeClr val="tx1"/>
              </a:solidFill>
            </a:endParaRPr>
          </a:p>
        </p:txBody>
      </p:sp>
      <p:sp>
        <p:nvSpPr>
          <p:cNvPr id="4" name="Tekstvak 3"/>
          <p:cNvSpPr txBox="1"/>
          <p:nvPr/>
        </p:nvSpPr>
        <p:spPr>
          <a:xfrm>
            <a:off x="654627" y="1503218"/>
            <a:ext cx="11270672" cy="4770537"/>
          </a:xfrm>
          <a:prstGeom prst="rect">
            <a:avLst/>
          </a:prstGeom>
          <a:noFill/>
        </p:spPr>
        <p:txBody>
          <a:bodyPr wrap="square" rtlCol="0">
            <a:spAutoFit/>
          </a:bodyPr>
          <a:lstStyle/>
          <a:p>
            <a:r>
              <a:rPr lang="nl-NL" sz="2000" b="1" dirty="0" smtClean="0"/>
              <a:t>1.  Ontwikkeling van het huidige lerarenteam:</a:t>
            </a:r>
          </a:p>
          <a:p>
            <a:pPr marL="342900" indent="-342900">
              <a:buFont typeface="Wingdings"/>
              <a:buChar char="Ø"/>
            </a:pPr>
            <a:r>
              <a:rPr lang="nl-NL" sz="2000" dirty="0" smtClean="0"/>
              <a:t>Coaching (ze hebben zelf al een afspraak gemaakt). </a:t>
            </a:r>
          </a:p>
          <a:p>
            <a:pPr marL="342900" indent="-342900">
              <a:buFont typeface="Wingdings"/>
              <a:buChar char="Ø"/>
            </a:pPr>
            <a:r>
              <a:rPr lang="nl-NL" sz="2000" dirty="0" smtClean="0"/>
              <a:t>Een vierde leraar aannemen.</a:t>
            </a:r>
          </a:p>
          <a:p>
            <a:pPr marL="342900" indent="-342900">
              <a:buFont typeface="Wingdings"/>
              <a:buChar char="Ø"/>
            </a:pPr>
            <a:r>
              <a:rPr lang="nl-NL" sz="2000" dirty="0" smtClean="0"/>
              <a:t>Verdere opleiding van de huidige leraren (in overleg met de leraren zelf).</a:t>
            </a:r>
          </a:p>
          <a:p>
            <a:pPr marL="342900" indent="-342900">
              <a:buFont typeface="Arial" charset="0"/>
              <a:buChar char="•"/>
            </a:pPr>
            <a:r>
              <a:rPr lang="nl-NL" sz="2000" dirty="0" smtClean="0"/>
              <a:t>Teacher 3: opleiding tot baby-class teacher.</a:t>
            </a:r>
          </a:p>
          <a:p>
            <a:pPr marL="342900" indent="-342900">
              <a:buFont typeface="Arial" charset="0"/>
              <a:buChar char="•"/>
            </a:pPr>
            <a:r>
              <a:rPr lang="nl-NL" sz="2000" dirty="0" smtClean="0"/>
              <a:t>Teacher 2: opleiding tot gekwalificeerd leraar </a:t>
            </a:r>
            <a:r>
              <a:rPr lang="nl-NL" sz="2000" dirty="0" err="1" smtClean="0"/>
              <a:t>preschool</a:t>
            </a:r>
            <a:r>
              <a:rPr lang="nl-NL" sz="2000" dirty="0" smtClean="0"/>
              <a:t> (misschien wel </a:t>
            </a:r>
            <a:r>
              <a:rPr lang="nl-NL" sz="2000" dirty="0" err="1" smtClean="0"/>
              <a:t>primary</a:t>
            </a:r>
            <a:r>
              <a:rPr lang="nl-NL" sz="2000" dirty="0" smtClean="0"/>
              <a:t> school)</a:t>
            </a:r>
          </a:p>
          <a:p>
            <a:pPr marL="342900" indent="-342900">
              <a:buFont typeface="Arial" charset="0"/>
              <a:buChar char="•"/>
            </a:pPr>
            <a:r>
              <a:rPr lang="nl-NL" sz="2000" dirty="0" smtClean="0"/>
              <a:t>Teacher 1: afronding van huidige opleiding (sociaal werker) en opleiding tot gekwalificeerd leraar van </a:t>
            </a:r>
            <a:r>
              <a:rPr lang="nl-NL" sz="2000" dirty="0" err="1" smtClean="0"/>
              <a:t>grade</a:t>
            </a:r>
            <a:r>
              <a:rPr lang="nl-NL" sz="2000" dirty="0" smtClean="0"/>
              <a:t> 5 tot en met </a:t>
            </a:r>
            <a:r>
              <a:rPr lang="nl-NL" sz="2000" dirty="0" err="1" smtClean="0"/>
              <a:t>grade</a:t>
            </a:r>
            <a:r>
              <a:rPr lang="nl-NL" sz="2000" dirty="0" smtClean="0"/>
              <a:t> 7.</a:t>
            </a:r>
          </a:p>
          <a:p>
            <a:pPr marL="342900" indent="-342900">
              <a:buFont typeface="Arial" charset="0"/>
              <a:buChar char="•"/>
            </a:pPr>
            <a:r>
              <a:rPr lang="nl-NL" sz="2000" dirty="0" smtClean="0"/>
              <a:t>Stage op een andere, excellente, school in </a:t>
            </a:r>
            <a:r>
              <a:rPr lang="nl-NL" sz="2000" dirty="0" err="1" smtClean="0"/>
              <a:t>Livingstone</a:t>
            </a:r>
            <a:r>
              <a:rPr lang="nl-NL" sz="2000" dirty="0" smtClean="0"/>
              <a:t>.</a:t>
            </a:r>
          </a:p>
          <a:p>
            <a:pPr marL="342900" indent="-342900">
              <a:buFont typeface="Arial" charset="0"/>
              <a:buChar char="•"/>
            </a:pPr>
            <a:r>
              <a:rPr lang="nl-NL" sz="2000" dirty="0" smtClean="0"/>
              <a:t>Misschien is microkrediet ook mogelijkheid om opleidingen te doen voor de leraren. </a:t>
            </a:r>
          </a:p>
          <a:p>
            <a:r>
              <a:rPr lang="nl-NL" sz="2000" dirty="0" smtClean="0"/>
              <a:t> </a:t>
            </a:r>
          </a:p>
          <a:p>
            <a:r>
              <a:rPr lang="nl-NL" sz="2000" b="1" dirty="0" smtClean="0"/>
              <a:t>2. Voorwaarden behouden voor de omvang van de klassen en werken vanuit de visie.</a:t>
            </a:r>
          </a:p>
          <a:p>
            <a:r>
              <a:rPr lang="nl-NL" sz="2000" b="1" dirty="0" smtClean="0"/>
              <a:t>3.</a:t>
            </a:r>
            <a:r>
              <a:rPr lang="nl-NL" sz="2000" b="1" dirty="0"/>
              <a:t> </a:t>
            </a:r>
            <a:r>
              <a:rPr lang="nl-NL" sz="2000" b="1" dirty="0" smtClean="0"/>
              <a:t>Helpen aan goede lesmethodes en materiaal (zoals inventaris).</a:t>
            </a:r>
          </a:p>
          <a:p>
            <a:r>
              <a:rPr lang="nl-NL" sz="2000" b="1" dirty="0" smtClean="0"/>
              <a:t>4. Coaching voor het leren werken met groepsprocessen en lesmethoden door een ervaren  </a:t>
            </a:r>
          </a:p>
          <a:p>
            <a:r>
              <a:rPr lang="nl-NL" sz="2000" b="1" dirty="0"/>
              <a:t> </a:t>
            </a:r>
            <a:r>
              <a:rPr lang="nl-NL" sz="2000" b="1" dirty="0" smtClean="0"/>
              <a:t>   onderwijsvrijwilligster (bijvoorbeeld voor 6 maanden).</a:t>
            </a:r>
          </a:p>
        </p:txBody>
      </p:sp>
    </p:spTree>
    <p:extLst>
      <p:ext uri="{BB962C8B-B14F-4D97-AF65-F5344CB8AC3E}">
        <p14:creationId xmlns:p14="http://schemas.microsoft.com/office/powerpoint/2010/main" val="680124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8034"/>
            <a:ext cx="10515600" cy="1325563"/>
          </a:xfrm>
        </p:spPr>
        <p:txBody>
          <a:bodyPr/>
          <a:lstStyle/>
          <a:p>
            <a:r>
              <a:rPr lang="nl-NL" dirty="0" smtClean="0">
                <a:solidFill>
                  <a:schemeClr val="tx1"/>
                </a:solidFill>
              </a:rPr>
              <a:t>Afspraken</a:t>
            </a:r>
            <a:endParaRPr lang="nl-NL" dirty="0">
              <a:solidFill>
                <a:schemeClr val="tx1"/>
              </a:solidFill>
            </a:endParaRPr>
          </a:p>
        </p:txBody>
      </p:sp>
      <p:sp>
        <p:nvSpPr>
          <p:cNvPr id="3" name="Tijdelijke aanduiding voor inhoud 2"/>
          <p:cNvSpPr>
            <a:spLocks noGrp="1"/>
          </p:cNvSpPr>
          <p:nvPr>
            <p:ph sz="quarter" idx="1"/>
          </p:nvPr>
        </p:nvSpPr>
        <p:spPr/>
        <p:txBody>
          <a:bodyPr>
            <a:normAutofit fontScale="70000" lnSpcReduction="20000"/>
          </a:bodyPr>
          <a:lstStyle/>
          <a:p>
            <a:pPr marL="0" indent="0">
              <a:buNone/>
            </a:pPr>
            <a:r>
              <a:rPr lang="nl-NL" sz="2400" b="1" dirty="0" smtClean="0"/>
              <a:t>1. Schoolgeld:</a:t>
            </a:r>
          </a:p>
          <a:p>
            <a:pPr>
              <a:buFont typeface="Wingdings" panose="05000000000000000000" pitchFamily="2" charset="2"/>
              <a:buChar char="Ø"/>
            </a:pPr>
            <a:r>
              <a:rPr lang="nl-NL" sz="2400" dirty="0" smtClean="0"/>
              <a:t>Het schoolgeld wordt 20 </a:t>
            </a:r>
            <a:r>
              <a:rPr lang="nl-NL" sz="2400" dirty="0" err="1" smtClean="0"/>
              <a:t>kwacha</a:t>
            </a:r>
            <a:r>
              <a:rPr lang="nl-NL" sz="2400" dirty="0" smtClean="0"/>
              <a:t> voor kinderen van de Linda Farm. </a:t>
            </a:r>
          </a:p>
          <a:p>
            <a:pPr>
              <a:buFont typeface="Wingdings" panose="05000000000000000000" pitchFamily="2" charset="2"/>
              <a:buChar char="Ø"/>
            </a:pPr>
            <a:r>
              <a:rPr lang="nl-NL" sz="2400" dirty="0" smtClean="0"/>
              <a:t>En 30 </a:t>
            </a:r>
            <a:r>
              <a:rPr lang="nl-NL" sz="2400" dirty="0" err="1" smtClean="0"/>
              <a:t>kwacha</a:t>
            </a:r>
            <a:r>
              <a:rPr lang="nl-NL" sz="2400" dirty="0" smtClean="0"/>
              <a:t> voor kinderen buiten de </a:t>
            </a:r>
            <a:r>
              <a:rPr lang="nl-NL" sz="2400" dirty="0" err="1" smtClean="0"/>
              <a:t>linda</a:t>
            </a:r>
            <a:r>
              <a:rPr lang="nl-NL" sz="2400" dirty="0" smtClean="0"/>
              <a:t> farm. Dit is per termijn. Dus 3x20 of 3x30</a:t>
            </a:r>
          </a:p>
          <a:p>
            <a:pPr marL="0" indent="0">
              <a:buNone/>
            </a:pPr>
            <a:r>
              <a:rPr lang="nl-NL" sz="2400" dirty="0" smtClean="0"/>
              <a:t>2</a:t>
            </a:r>
            <a:r>
              <a:rPr lang="nl-NL" sz="2400" b="1" dirty="0" smtClean="0"/>
              <a:t>. Maximum capaciteit van de klassen:</a:t>
            </a:r>
            <a:endParaRPr lang="nl-NL" sz="2400" b="1" dirty="0"/>
          </a:p>
          <a:p>
            <a:pPr>
              <a:buFont typeface="Wingdings" panose="05000000000000000000" pitchFamily="2" charset="2"/>
              <a:buChar char="Ø"/>
            </a:pPr>
            <a:r>
              <a:rPr lang="nl-NL" sz="2400" dirty="0" smtClean="0"/>
              <a:t>20 kinderen in de baby class.</a:t>
            </a:r>
          </a:p>
          <a:p>
            <a:pPr>
              <a:buFont typeface="Wingdings" panose="05000000000000000000" pitchFamily="2" charset="2"/>
              <a:buChar char="Ø"/>
            </a:pPr>
            <a:r>
              <a:rPr lang="nl-NL" sz="2400" dirty="0" smtClean="0"/>
              <a:t>30  kinderen in de overige klassen.</a:t>
            </a:r>
          </a:p>
          <a:p>
            <a:pPr marL="0" indent="0">
              <a:buNone/>
            </a:pPr>
            <a:r>
              <a:rPr lang="nl-NL" sz="2400" dirty="0" smtClean="0"/>
              <a:t>3. </a:t>
            </a:r>
            <a:r>
              <a:rPr lang="nl-NL" sz="2400" b="1" dirty="0" smtClean="0"/>
              <a:t>De wachtlijst:</a:t>
            </a:r>
          </a:p>
          <a:p>
            <a:pPr>
              <a:buFont typeface="Wingdings"/>
              <a:buChar char="Ø"/>
            </a:pPr>
            <a:r>
              <a:rPr lang="nl-NL" sz="2400" dirty="0" smtClean="0"/>
              <a:t>Ouders kunnen hun kinderen elke termijn inschrijven (bijv. 2 weken voor dat de nieuwe termijn start).</a:t>
            </a:r>
          </a:p>
          <a:p>
            <a:pPr>
              <a:buFont typeface="Wingdings"/>
              <a:buChar char="Ø"/>
            </a:pPr>
            <a:r>
              <a:rPr lang="nl-NL" sz="2400" dirty="0" smtClean="0"/>
              <a:t>Als er meer kinderen zijn dan er plaats is dan komt er een wachtlijst. Bij deze wachtlijst geldt de volgende volgorde: </a:t>
            </a:r>
          </a:p>
          <a:p>
            <a:pPr marL="1028700" lvl="1" indent="-571500">
              <a:buFont typeface="+mj-lt"/>
              <a:buAutoNum type="romanUcPeriod"/>
            </a:pPr>
            <a:r>
              <a:rPr lang="nl-NL" sz="2400" dirty="0" smtClean="0"/>
              <a:t>De kinderen die al op de Linda Blind Farm School zitten</a:t>
            </a:r>
          </a:p>
          <a:p>
            <a:pPr marL="1028700" lvl="1" indent="-571500">
              <a:buFont typeface="+mj-lt"/>
              <a:buAutoNum type="romanUcPeriod"/>
            </a:pPr>
            <a:r>
              <a:rPr lang="nl-NL" sz="2400" dirty="0" smtClean="0"/>
              <a:t>De kinderen van de Linda Farm Blind Farm.</a:t>
            </a:r>
          </a:p>
          <a:p>
            <a:pPr marL="1028700" lvl="1" indent="-571500">
              <a:buFont typeface="+mj-lt"/>
              <a:buAutoNum type="romanUcPeriod"/>
            </a:pPr>
            <a:r>
              <a:rPr lang="nl-NL" sz="2400" dirty="0" smtClean="0"/>
              <a:t>De </a:t>
            </a:r>
            <a:r>
              <a:rPr lang="nl-NL" sz="2400" dirty="0" err="1" smtClean="0"/>
              <a:t>vulnerable</a:t>
            </a:r>
            <a:r>
              <a:rPr lang="nl-NL" sz="2400" dirty="0" smtClean="0"/>
              <a:t> kinderen van de Linda Compound en over de brug.</a:t>
            </a:r>
          </a:p>
          <a:p>
            <a:pPr marL="1028700" lvl="1" indent="-571500">
              <a:buFont typeface="+mj-lt"/>
              <a:buAutoNum type="romanUcPeriod"/>
            </a:pPr>
            <a:r>
              <a:rPr lang="nl-NL" sz="2400" dirty="0" smtClean="0"/>
              <a:t>De </a:t>
            </a:r>
            <a:r>
              <a:rPr lang="nl-NL" sz="2400" dirty="0" err="1" smtClean="0"/>
              <a:t>vulnerable</a:t>
            </a:r>
            <a:r>
              <a:rPr lang="nl-NL" sz="2400" dirty="0" smtClean="0"/>
              <a:t> kinderen van de rest van </a:t>
            </a:r>
            <a:r>
              <a:rPr lang="nl-NL" sz="2400" dirty="0" err="1"/>
              <a:t>L</a:t>
            </a:r>
            <a:r>
              <a:rPr lang="nl-NL" sz="2400" dirty="0" err="1" smtClean="0"/>
              <a:t>ivingstone</a:t>
            </a:r>
            <a:r>
              <a:rPr lang="nl-NL" sz="2400" dirty="0" smtClean="0"/>
              <a:t>.</a:t>
            </a:r>
          </a:p>
          <a:p>
            <a:pPr marL="1028700" lvl="1" indent="-571500">
              <a:buFont typeface="+mj-lt"/>
              <a:buAutoNum type="romanUcPeriod"/>
            </a:pPr>
            <a:r>
              <a:rPr lang="nl-NL" sz="2400" dirty="0" smtClean="0"/>
              <a:t>Andere kinderen van de Linda compound en over de brug.</a:t>
            </a:r>
          </a:p>
        </p:txBody>
      </p:sp>
    </p:spTree>
    <p:extLst>
      <p:ext uri="{BB962C8B-B14F-4D97-AF65-F5344CB8AC3E}">
        <p14:creationId xmlns:p14="http://schemas.microsoft.com/office/powerpoint/2010/main" val="2877263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el 1"/>
          <p:cNvSpPr txBox="1">
            <a:spLocks/>
          </p:cNvSpPr>
          <p:nvPr/>
        </p:nvSpPr>
        <p:spPr>
          <a:xfrm>
            <a:off x="710789" y="333614"/>
            <a:ext cx="9984377" cy="699498"/>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nl-NL" sz="4000" dirty="0" smtClean="0">
                <a:solidFill>
                  <a:schemeClr val="tx1"/>
                </a:solidFill>
              </a:rPr>
              <a:t>Toekomstige schoolsituatie.</a:t>
            </a:r>
            <a:endParaRPr lang="nl-NL" sz="4000" dirty="0">
              <a:solidFill>
                <a:schemeClr val="tx1"/>
              </a:solidFill>
            </a:endParaRPr>
          </a:p>
        </p:txBody>
      </p:sp>
      <p:sp>
        <p:nvSpPr>
          <p:cNvPr id="31" name="Stroomdiagram: Proces 30"/>
          <p:cNvSpPr/>
          <p:nvPr/>
        </p:nvSpPr>
        <p:spPr>
          <a:xfrm>
            <a:off x="166551" y="2579914"/>
            <a:ext cx="1652452" cy="1316928"/>
          </a:xfrm>
          <a:prstGeom prst="flowChartProcess">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33" name="Tekstvak 32"/>
          <p:cNvSpPr txBox="1"/>
          <p:nvPr/>
        </p:nvSpPr>
        <p:spPr>
          <a:xfrm>
            <a:off x="284117" y="2650784"/>
            <a:ext cx="1534886" cy="954107"/>
          </a:xfrm>
          <a:prstGeom prst="rect">
            <a:avLst/>
          </a:prstGeom>
          <a:noFill/>
        </p:spPr>
        <p:txBody>
          <a:bodyPr wrap="square" rtlCol="0">
            <a:spAutoFit/>
          </a:bodyPr>
          <a:lstStyle/>
          <a:p>
            <a:r>
              <a:rPr lang="nl-NL" sz="1400" dirty="0" smtClean="0"/>
              <a:t>Pre school,</a:t>
            </a:r>
          </a:p>
          <a:p>
            <a:r>
              <a:rPr lang="nl-NL" sz="1400" dirty="0" smtClean="0"/>
              <a:t>Baby class, </a:t>
            </a:r>
            <a:r>
              <a:rPr lang="nl-NL" sz="1400" dirty="0" err="1" smtClean="0"/>
              <a:t>Middle</a:t>
            </a:r>
            <a:r>
              <a:rPr lang="nl-NL" sz="1400" dirty="0" smtClean="0"/>
              <a:t> Class, </a:t>
            </a:r>
            <a:r>
              <a:rPr lang="nl-NL" sz="1400" dirty="0" err="1" smtClean="0"/>
              <a:t>Reception</a:t>
            </a:r>
            <a:r>
              <a:rPr lang="nl-NL" sz="1400" dirty="0" smtClean="0"/>
              <a:t> class.</a:t>
            </a:r>
            <a:endParaRPr lang="nl-NL" sz="1400" dirty="0"/>
          </a:p>
        </p:txBody>
      </p:sp>
      <p:cxnSp>
        <p:nvCxnSpPr>
          <p:cNvPr id="34" name="Rechte verbindingslijn met pijl 33"/>
          <p:cNvCxnSpPr/>
          <p:nvPr/>
        </p:nvCxnSpPr>
        <p:spPr>
          <a:xfrm flipV="1">
            <a:off x="1936569" y="3471454"/>
            <a:ext cx="1064622" cy="13063"/>
          </a:xfrm>
          <a:prstGeom prst="straightConnector1">
            <a:avLst/>
          </a:prstGeom>
          <a:ln w="1270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Stroomdiagram: Proces 35"/>
          <p:cNvSpPr/>
          <p:nvPr/>
        </p:nvSpPr>
        <p:spPr>
          <a:xfrm>
            <a:off x="3118757" y="2579913"/>
            <a:ext cx="1665515" cy="1316929"/>
          </a:xfrm>
          <a:prstGeom prst="flowChartProcess">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nl-NL" sz="1400"/>
          </a:p>
        </p:txBody>
      </p:sp>
      <p:sp>
        <p:nvSpPr>
          <p:cNvPr id="37" name="Tekstvak 36"/>
          <p:cNvSpPr txBox="1"/>
          <p:nvPr/>
        </p:nvSpPr>
        <p:spPr>
          <a:xfrm>
            <a:off x="3167743" y="2651760"/>
            <a:ext cx="1469571" cy="738664"/>
          </a:xfrm>
          <a:prstGeom prst="rect">
            <a:avLst/>
          </a:prstGeom>
          <a:noFill/>
        </p:spPr>
        <p:txBody>
          <a:bodyPr wrap="square" rtlCol="0">
            <a:spAutoFit/>
          </a:bodyPr>
          <a:lstStyle/>
          <a:p>
            <a:r>
              <a:rPr lang="nl-NL" sz="1400" dirty="0" err="1" smtClean="0"/>
              <a:t>Primary</a:t>
            </a:r>
            <a:r>
              <a:rPr lang="nl-NL" sz="1400" dirty="0" smtClean="0"/>
              <a:t> school, </a:t>
            </a:r>
          </a:p>
          <a:p>
            <a:r>
              <a:rPr lang="nl-NL" sz="1400" dirty="0" smtClean="0"/>
              <a:t>Grade 1 tot en met 7.</a:t>
            </a:r>
            <a:endParaRPr lang="nl-NL" sz="1400" dirty="0"/>
          </a:p>
        </p:txBody>
      </p:sp>
      <p:pic>
        <p:nvPicPr>
          <p:cNvPr id="38" name="Afbeelding 37"/>
          <p:cNvPicPr>
            <a:picLocks noChangeAspect="1"/>
          </p:cNvPicPr>
          <p:nvPr/>
        </p:nvPicPr>
        <p:blipFill>
          <a:blip r:embed="rId2"/>
          <a:stretch>
            <a:fillRect/>
          </a:stretch>
        </p:blipFill>
        <p:spPr>
          <a:xfrm rot="20124417">
            <a:off x="4928282" y="2651186"/>
            <a:ext cx="1457070" cy="774259"/>
          </a:xfrm>
          <a:prstGeom prst="rect">
            <a:avLst/>
          </a:prstGeom>
        </p:spPr>
      </p:pic>
      <p:sp>
        <p:nvSpPr>
          <p:cNvPr id="39" name="Stroomdiagram: Proces 38"/>
          <p:cNvSpPr/>
          <p:nvPr/>
        </p:nvSpPr>
        <p:spPr>
          <a:xfrm>
            <a:off x="6084026" y="1139944"/>
            <a:ext cx="1430383" cy="1694664"/>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pic>
        <p:nvPicPr>
          <p:cNvPr id="44" name="Afbeelding 43"/>
          <p:cNvPicPr>
            <a:picLocks noChangeAspect="1"/>
          </p:cNvPicPr>
          <p:nvPr/>
        </p:nvPicPr>
        <p:blipFill>
          <a:blip r:embed="rId3"/>
          <a:stretch>
            <a:fillRect/>
          </a:stretch>
        </p:blipFill>
        <p:spPr>
          <a:xfrm rot="4036871">
            <a:off x="4607562" y="3776476"/>
            <a:ext cx="1847806" cy="1467375"/>
          </a:xfrm>
          <a:prstGeom prst="rect">
            <a:avLst/>
          </a:prstGeom>
        </p:spPr>
      </p:pic>
      <p:sp>
        <p:nvSpPr>
          <p:cNvPr id="45" name="Stroomdiagram: Proces 44"/>
          <p:cNvSpPr/>
          <p:nvPr/>
        </p:nvSpPr>
        <p:spPr>
          <a:xfrm>
            <a:off x="6098840" y="4079776"/>
            <a:ext cx="1381397" cy="1104545"/>
          </a:xfrm>
          <a:prstGeom prst="flowChartProcess">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46" name="Tekstvak 45"/>
          <p:cNvSpPr txBox="1"/>
          <p:nvPr/>
        </p:nvSpPr>
        <p:spPr>
          <a:xfrm>
            <a:off x="6092405" y="1187096"/>
            <a:ext cx="1503646" cy="1384995"/>
          </a:xfrm>
          <a:prstGeom prst="rect">
            <a:avLst/>
          </a:prstGeom>
          <a:noFill/>
        </p:spPr>
        <p:txBody>
          <a:bodyPr wrap="square" rtlCol="0">
            <a:spAutoFit/>
          </a:bodyPr>
          <a:lstStyle/>
          <a:p>
            <a:r>
              <a:rPr lang="nl-NL" sz="1400" dirty="0" err="1" smtClean="0"/>
              <a:t>Secundary</a:t>
            </a:r>
            <a:r>
              <a:rPr lang="nl-NL" sz="1400" dirty="0" smtClean="0"/>
              <a:t> school. Grade 8 tot en met 12.</a:t>
            </a:r>
          </a:p>
          <a:p>
            <a:r>
              <a:rPr lang="nl-NL" sz="1400" dirty="0" smtClean="0"/>
              <a:t>Misschien met hulp van Monique</a:t>
            </a:r>
            <a:endParaRPr lang="nl-NL" sz="1400" dirty="0"/>
          </a:p>
        </p:txBody>
      </p:sp>
      <p:sp>
        <p:nvSpPr>
          <p:cNvPr id="47" name="Tekstvak 46"/>
          <p:cNvSpPr txBox="1"/>
          <p:nvPr/>
        </p:nvSpPr>
        <p:spPr>
          <a:xfrm>
            <a:off x="6267902" y="4079776"/>
            <a:ext cx="1136469" cy="954107"/>
          </a:xfrm>
          <a:prstGeom prst="rect">
            <a:avLst/>
          </a:prstGeom>
          <a:noFill/>
        </p:spPr>
        <p:txBody>
          <a:bodyPr wrap="square" rtlCol="0">
            <a:spAutoFit/>
          </a:bodyPr>
          <a:lstStyle/>
          <a:p>
            <a:r>
              <a:rPr lang="nl-NL" sz="1400" dirty="0" smtClean="0"/>
              <a:t>skills centrum.</a:t>
            </a:r>
          </a:p>
          <a:p>
            <a:r>
              <a:rPr lang="nl-NL" sz="1400" dirty="0" smtClean="0"/>
              <a:t>Grade 8 tot en met 12.</a:t>
            </a:r>
            <a:endParaRPr lang="nl-NL" sz="1400" dirty="0"/>
          </a:p>
        </p:txBody>
      </p:sp>
      <p:cxnSp>
        <p:nvCxnSpPr>
          <p:cNvPr id="48" name="Rechte verbindingslijn met pijl 47"/>
          <p:cNvCxnSpPr/>
          <p:nvPr/>
        </p:nvCxnSpPr>
        <p:spPr>
          <a:xfrm flipH="1">
            <a:off x="6799121" y="3232916"/>
            <a:ext cx="48" cy="663926"/>
          </a:xfrm>
          <a:prstGeom prst="straightConnector1">
            <a:avLst/>
          </a:prstGeom>
          <a:ln w="6350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9" name="Afbeelding 48"/>
          <p:cNvPicPr>
            <a:picLocks noChangeAspect="1"/>
          </p:cNvPicPr>
          <p:nvPr/>
        </p:nvPicPr>
        <p:blipFill>
          <a:blip r:embed="rId4"/>
          <a:stretch>
            <a:fillRect/>
          </a:stretch>
        </p:blipFill>
        <p:spPr>
          <a:xfrm rot="17654747">
            <a:off x="7135799" y="1595876"/>
            <a:ext cx="3813898" cy="4195288"/>
          </a:xfrm>
          <a:prstGeom prst="rect">
            <a:avLst/>
          </a:prstGeom>
        </p:spPr>
      </p:pic>
      <p:sp>
        <p:nvSpPr>
          <p:cNvPr id="50" name="Rechthoek 49"/>
          <p:cNvSpPr/>
          <p:nvPr/>
        </p:nvSpPr>
        <p:spPr>
          <a:xfrm>
            <a:off x="9844967" y="1892192"/>
            <a:ext cx="1635084" cy="18848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sz="1400" dirty="0" smtClean="0"/>
              <a:t>Solliciteer bij een bestaande groep, bijvoorbeeld iemand die is begonnen door </a:t>
            </a:r>
            <a:r>
              <a:rPr lang="nl-NL" sz="1400" dirty="0" err="1" smtClean="0"/>
              <a:t>microfinance</a:t>
            </a:r>
            <a:r>
              <a:rPr lang="nl-NL" sz="1400" dirty="0" smtClean="0"/>
              <a:t>.</a:t>
            </a:r>
            <a:endParaRPr lang="nl-NL" sz="1400" dirty="0"/>
          </a:p>
        </p:txBody>
      </p:sp>
      <p:pic>
        <p:nvPicPr>
          <p:cNvPr id="51" name="Afbeelding 50"/>
          <p:cNvPicPr>
            <a:picLocks noChangeAspect="1"/>
          </p:cNvPicPr>
          <p:nvPr/>
        </p:nvPicPr>
        <p:blipFill>
          <a:blip r:embed="rId5"/>
          <a:stretch>
            <a:fillRect/>
          </a:stretch>
        </p:blipFill>
        <p:spPr>
          <a:xfrm rot="3038425">
            <a:off x="6741576" y="424996"/>
            <a:ext cx="4265669" cy="4060766"/>
          </a:xfrm>
          <a:prstGeom prst="rect">
            <a:avLst/>
          </a:prstGeom>
        </p:spPr>
      </p:pic>
      <p:sp>
        <p:nvSpPr>
          <p:cNvPr id="52" name="Rechthoek 51"/>
          <p:cNvSpPr/>
          <p:nvPr/>
        </p:nvSpPr>
        <p:spPr>
          <a:xfrm>
            <a:off x="9777186" y="4723072"/>
            <a:ext cx="1651784" cy="1230363"/>
          </a:xfrm>
          <a:prstGeom prst="rect">
            <a:avLst/>
          </a:prstGeom>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nl-NL" sz="1400"/>
          </a:p>
        </p:txBody>
      </p:sp>
      <p:sp>
        <p:nvSpPr>
          <p:cNvPr id="53" name="Tekstvak 52"/>
          <p:cNvSpPr txBox="1"/>
          <p:nvPr/>
        </p:nvSpPr>
        <p:spPr>
          <a:xfrm>
            <a:off x="9875520" y="4891392"/>
            <a:ext cx="1423851" cy="954107"/>
          </a:xfrm>
          <a:prstGeom prst="rect">
            <a:avLst/>
          </a:prstGeom>
          <a:noFill/>
        </p:spPr>
        <p:txBody>
          <a:bodyPr wrap="square" rtlCol="0">
            <a:spAutoFit/>
          </a:bodyPr>
          <a:lstStyle/>
          <a:p>
            <a:r>
              <a:rPr lang="nl-NL" sz="1400" dirty="0" smtClean="0"/>
              <a:t>Ga naar het </a:t>
            </a:r>
            <a:r>
              <a:rPr lang="nl-NL" sz="1400" dirty="0" err="1" smtClean="0"/>
              <a:t>microfinance</a:t>
            </a:r>
            <a:r>
              <a:rPr lang="nl-NL" sz="1400" dirty="0" smtClean="0"/>
              <a:t> project. Start voor jezelf.</a:t>
            </a:r>
            <a:endParaRPr lang="nl-NL" sz="1400" dirty="0"/>
          </a:p>
        </p:txBody>
      </p:sp>
      <p:pic>
        <p:nvPicPr>
          <p:cNvPr id="54" name="Afbeelding 53"/>
          <p:cNvPicPr>
            <a:picLocks noChangeAspect="1"/>
          </p:cNvPicPr>
          <p:nvPr/>
        </p:nvPicPr>
        <p:blipFill>
          <a:blip r:embed="rId6"/>
          <a:stretch>
            <a:fillRect/>
          </a:stretch>
        </p:blipFill>
        <p:spPr>
          <a:xfrm>
            <a:off x="6098840" y="2317794"/>
            <a:ext cx="5741127" cy="5864687"/>
          </a:xfrm>
          <a:prstGeom prst="rect">
            <a:avLst/>
          </a:prstGeom>
        </p:spPr>
      </p:pic>
      <p:cxnSp>
        <p:nvCxnSpPr>
          <p:cNvPr id="55" name="Rechte verbindingslijn met pijl 54"/>
          <p:cNvCxnSpPr/>
          <p:nvPr/>
        </p:nvCxnSpPr>
        <p:spPr>
          <a:xfrm>
            <a:off x="7596051" y="2899954"/>
            <a:ext cx="2627598" cy="1610209"/>
          </a:xfrm>
          <a:prstGeom prst="straightConnector1">
            <a:avLst/>
          </a:prstGeom>
          <a:ln w="1270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6" name="Rechthoek 55"/>
          <p:cNvSpPr/>
          <p:nvPr/>
        </p:nvSpPr>
        <p:spPr>
          <a:xfrm>
            <a:off x="8790418" y="99289"/>
            <a:ext cx="2971800" cy="116814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Ga naar de universiteit of college.</a:t>
            </a:r>
            <a:endParaRPr lang="nl-NL" sz="1400" dirty="0"/>
          </a:p>
        </p:txBody>
      </p:sp>
      <p:cxnSp>
        <p:nvCxnSpPr>
          <p:cNvPr id="57" name="Rechte verbindingslijn met pijl 56"/>
          <p:cNvCxnSpPr/>
          <p:nvPr/>
        </p:nvCxnSpPr>
        <p:spPr>
          <a:xfrm flipV="1">
            <a:off x="7595816" y="985346"/>
            <a:ext cx="1084453" cy="366073"/>
          </a:xfrm>
          <a:prstGeom prst="straightConnector1">
            <a:avLst/>
          </a:prstGeom>
          <a:ln w="127000">
            <a:solidFill>
              <a:schemeClr val="accent4">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Rechthoek 57"/>
          <p:cNvSpPr/>
          <p:nvPr/>
        </p:nvSpPr>
        <p:spPr>
          <a:xfrm>
            <a:off x="213749" y="4665632"/>
            <a:ext cx="4673237" cy="72645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De Linda Farm Blind Farm School.</a:t>
            </a:r>
            <a:endParaRPr lang="nl-NL" sz="1400" dirty="0"/>
          </a:p>
        </p:txBody>
      </p:sp>
      <p:sp>
        <p:nvSpPr>
          <p:cNvPr id="59" name="Rechthoek 58"/>
          <p:cNvSpPr/>
          <p:nvPr/>
        </p:nvSpPr>
        <p:spPr>
          <a:xfrm>
            <a:off x="5980669" y="6006280"/>
            <a:ext cx="5858362" cy="5747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dirty="0" smtClean="0"/>
              <a:t>In </a:t>
            </a:r>
            <a:r>
              <a:rPr lang="nl-NL" sz="1400" dirty="0" err="1" smtClean="0"/>
              <a:t>Livingstone</a:t>
            </a:r>
            <a:r>
              <a:rPr lang="nl-NL" sz="1400" dirty="0" smtClean="0"/>
              <a:t>.</a:t>
            </a:r>
            <a:endParaRPr lang="nl-NL" sz="1400" dirty="0"/>
          </a:p>
        </p:txBody>
      </p:sp>
      <p:sp>
        <p:nvSpPr>
          <p:cNvPr id="60" name="Rechthoek 59"/>
          <p:cNvSpPr/>
          <p:nvPr/>
        </p:nvSpPr>
        <p:spPr>
          <a:xfrm>
            <a:off x="8781211" y="1325704"/>
            <a:ext cx="2990213" cy="398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a:p>
        </p:txBody>
      </p:sp>
      <p:sp>
        <p:nvSpPr>
          <p:cNvPr id="61" name="Tekstvak 60"/>
          <p:cNvSpPr txBox="1"/>
          <p:nvPr/>
        </p:nvSpPr>
        <p:spPr>
          <a:xfrm>
            <a:off x="9274628" y="1336364"/>
            <a:ext cx="2463828" cy="307777"/>
          </a:xfrm>
          <a:prstGeom prst="rect">
            <a:avLst/>
          </a:prstGeom>
          <a:noFill/>
        </p:spPr>
        <p:txBody>
          <a:bodyPr wrap="square" rtlCol="0">
            <a:spAutoFit/>
          </a:bodyPr>
          <a:lstStyle/>
          <a:p>
            <a:r>
              <a:rPr lang="nl-NL" sz="1400" dirty="0" smtClean="0"/>
              <a:t>Overal in Zambia.</a:t>
            </a:r>
            <a:endParaRPr lang="nl-NL" sz="1400" dirty="0"/>
          </a:p>
        </p:txBody>
      </p:sp>
    </p:spTree>
    <p:extLst>
      <p:ext uri="{BB962C8B-B14F-4D97-AF65-F5344CB8AC3E}">
        <p14:creationId xmlns:p14="http://schemas.microsoft.com/office/powerpoint/2010/main" val="3184619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2950" y="702128"/>
            <a:ext cx="10941050" cy="517071"/>
          </a:xfrm>
        </p:spPr>
        <p:txBody>
          <a:bodyPr>
            <a:normAutofit fontScale="90000"/>
          </a:bodyPr>
          <a:lstStyle/>
          <a:p>
            <a:pPr algn="ctr"/>
            <a:r>
              <a:rPr lang="nl-NL" dirty="0" smtClean="0">
                <a:solidFill>
                  <a:schemeClr val="tx1"/>
                </a:solidFill>
              </a:rPr>
              <a:t>Samenvatting</a:t>
            </a:r>
            <a:r>
              <a:rPr lang="nl-NL" dirty="0">
                <a:solidFill>
                  <a:schemeClr val="tx1"/>
                </a:solidFill>
              </a:rPr>
              <a:t/>
            </a:r>
            <a:br>
              <a:rPr lang="nl-NL" dirty="0">
                <a:solidFill>
                  <a:schemeClr val="tx1"/>
                </a:solidFill>
              </a:rPr>
            </a:br>
            <a:endParaRPr lang="nl-NL" dirty="0">
              <a:solidFill>
                <a:schemeClr val="tx1"/>
              </a:solidFill>
            </a:endParaRPr>
          </a:p>
        </p:txBody>
      </p:sp>
      <p:sp>
        <p:nvSpPr>
          <p:cNvPr id="3" name="Rechthoek 2"/>
          <p:cNvSpPr/>
          <p:nvPr/>
        </p:nvSpPr>
        <p:spPr>
          <a:xfrm>
            <a:off x="786493" y="2022039"/>
            <a:ext cx="9990364" cy="4524315"/>
          </a:xfrm>
          <a:prstGeom prst="rect">
            <a:avLst/>
          </a:prstGeom>
        </p:spPr>
        <p:txBody>
          <a:bodyPr wrap="square">
            <a:spAutoFit/>
          </a:bodyPr>
          <a:lstStyle/>
          <a:p>
            <a:r>
              <a:rPr lang="nl-NL" sz="2400" b="1" dirty="0"/>
              <a:t>Gebaseerd op de resultaten van</a:t>
            </a:r>
            <a:r>
              <a:rPr lang="nl-NL" sz="2400" b="1" dirty="0" smtClean="0"/>
              <a:t>:</a:t>
            </a:r>
          </a:p>
          <a:p>
            <a:endParaRPr lang="nl-NL" sz="2400" b="1" dirty="0"/>
          </a:p>
          <a:p>
            <a:pPr marL="514350" indent="-514350">
              <a:buFont typeface="+mj-lt"/>
              <a:buAutoNum type="arabicPeriod"/>
            </a:pPr>
            <a:r>
              <a:rPr lang="nl-NL" sz="2400" b="1" dirty="0"/>
              <a:t>De bijeenkomst van het interim-schoolbestuur van de Linda Blind Farm School </a:t>
            </a:r>
            <a:r>
              <a:rPr lang="nl-NL" sz="2400" b="1" dirty="0" smtClean="0"/>
              <a:t>met Dream </a:t>
            </a:r>
            <a:r>
              <a:rPr lang="nl-NL" sz="2400" b="1" dirty="0" err="1" smtClean="0"/>
              <a:t>Livingstone</a:t>
            </a:r>
            <a:r>
              <a:rPr lang="nl-NL" sz="2400" b="1" dirty="0" smtClean="0"/>
              <a:t>, ZAPD en Bouwstenen </a:t>
            </a:r>
            <a:r>
              <a:rPr lang="nl-NL" sz="2400" b="1" smtClean="0"/>
              <a:t>voor Zambia</a:t>
            </a:r>
            <a:endParaRPr lang="nl-NL" sz="2400" b="1" dirty="0"/>
          </a:p>
          <a:p>
            <a:r>
              <a:rPr lang="nl-NL" sz="2400" b="1" dirty="0"/>
              <a:t> </a:t>
            </a:r>
            <a:r>
              <a:rPr lang="nl-NL" sz="2400" b="1" dirty="0" smtClean="0"/>
              <a:t>     </a:t>
            </a:r>
            <a:r>
              <a:rPr lang="nl-NL" sz="2400" dirty="0" smtClean="0"/>
              <a:t>(</a:t>
            </a:r>
            <a:r>
              <a:rPr lang="nl-NL" sz="2400" dirty="0"/>
              <a:t>12 augustus 2014</a:t>
            </a:r>
            <a:r>
              <a:rPr lang="nl-NL" sz="2400" dirty="0" smtClean="0"/>
              <a:t>).</a:t>
            </a:r>
          </a:p>
          <a:p>
            <a:endParaRPr lang="nl-NL" sz="2400" dirty="0"/>
          </a:p>
          <a:p>
            <a:pPr marL="457200" indent="-457200">
              <a:buAutoNum type="arabicPeriod" startAt="2"/>
            </a:pPr>
            <a:r>
              <a:rPr lang="nl-NL" sz="2400" b="1" dirty="0" smtClean="0"/>
              <a:t>De </a:t>
            </a:r>
            <a:r>
              <a:rPr lang="nl-NL" sz="2400" b="1" dirty="0"/>
              <a:t>bijeenkomst over het trainingscentrum en het  </a:t>
            </a:r>
            <a:endParaRPr lang="nl-NL" sz="2400" b="1" dirty="0" smtClean="0"/>
          </a:p>
          <a:p>
            <a:r>
              <a:rPr lang="nl-NL" sz="2400" b="1" dirty="0" smtClean="0"/>
              <a:t>      microkredietproject </a:t>
            </a:r>
            <a:endParaRPr lang="nl-NL" sz="2400" b="1" dirty="0"/>
          </a:p>
          <a:p>
            <a:r>
              <a:rPr lang="nl-NL" sz="2400" b="1" dirty="0"/>
              <a:t> </a:t>
            </a:r>
            <a:r>
              <a:rPr lang="nl-NL" sz="2400" b="1" dirty="0" smtClean="0"/>
              <a:t>     </a:t>
            </a:r>
            <a:r>
              <a:rPr lang="nl-NL" sz="2400" dirty="0" smtClean="0"/>
              <a:t>(</a:t>
            </a:r>
            <a:r>
              <a:rPr lang="nl-NL" sz="2400" dirty="0"/>
              <a:t>16 augustus </a:t>
            </a:r>
            <a:r>
              <a:rPr lang="nl-NL" sz="2400" dirty="0" smtClean="0"/>
              <a:t>2014)</a:t>
            </a:r>
          </a:p>
          <a:p>
            <a:endParaRPr lang="nl-NL" sz="2400" dirty="0" smtClean="0"/>
          </a:p>
          <a:p>
            <a:r>
              <a:rPr lang="nl-NL" sz="2400" b="1" dirty="0" smtClean="0"/>
              <a:t>3.   Alle </a:t>
            </a:r>
            <a:r>
              <a:rPr lang="nl-NL" sz="2400" b="1" dirty="0"/>
              <a:t>gesprekken als partners in juli en augustus 2014.</a:t>
            </a:r>
          </a:p>
        </p:txBody>
      </p:sp>
    </p:spTree>
    <p:extLst>
      <p:ext uri="{BB962C8B-B14F-4D97-AF65-F5344CB8AC3E}">
        <p14:creationId xmlns:p14="http://schemas.microsoft.com/office/powerpoint/2010/main" val="131624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412172" y="1690688"/>
            <a:ext cx="11367655" cy="4708981"/>
          </a:xfrm>
          <a:prstGeom prst="rect">
            <a:avLst/>
          </a:prstGeom>
          <a:noFill/>
        </p:spPr>
        <p:txBody>
          <a:bodyPr wrap="square" rtlCol="0">
            <a:spAutoFit/>
          </a:bodyPr>
          <a:lstStyle/>
          <a:p>
            <a:pPr marL="457200" indent="-457200">
              <a:buFont typeface="+mj-lt"/>
              <a:buAutoNum type="arabicPeriod"/>
            </a:pPr>
            <a:r>
              <a:rPr lang="nl-NL" sz="2000" dirty="0" smtClean="0"/>
              <a:t>“</a:t>
            </a:r>
            <a:r>
              <a:rPr lang="nl-NL" sz="2000" dirty="0" err="1" smtClean="0"/>
              <a:t>Education</a:t>
            </a:r>
            <a:r>
              <a:rPr lang="nl-NL" sz="2000" dirty="0" smtClean="0"/>
              <a:t> is the most </a:t>
            </a:r>
            <a:r>
              <a:rPr lang="nl-NL" sz="2000" dirty="0" err="1" smtClean="0"/>
              <a:t>powerful</a:t>
            </a:r>
            <a:r>
              <a:rPr lang="nl-NL" sz="2000" dirty="0" smtClean="0"/>
              <a:t> </a:t>
            </a:r>
            <a:r>
              <a:rPr lang="nl-NL" sz="2000" dirty="0" err="1" smtClean="0"/>
              <a:t>weapon</a:t>
            </a:r>
            <a:r>
              <a:rPr lang="nl-NL" sz="2000" dirty="0" smtClean="0"/>
              <a:t> </a:t>
            </a:r>
            <a:r>
              <a:rPr lang="nl-NL" sz="2000" dirty="0" err="1" smtClean="0"/>
              <a:t>to</a:t>
            </a:r>
            <a:r>
              <a:rPr lang="nl-NL" sz="2000" dirty="0" smtClean="0"/>
              <a:t> change the </a:t>
            </a:r>
            <a:r>
              <a:rPr lang="nl-NL" sz="2000" dirty="0" err="1" smtClean="0"/>
              <a:t>world</a:t>
            </a:r>
            <a:r>
              <a:rPr lang="nl-NL" sz="2000" dirty="0" smtClean="0"/>
              <a:t>” (Nelson </a:t>
            </a:r>
            <a:r>
              <a:rPr lang="nl-NL" sz="2000" dirty="0" err="1" smtClean="0"/>
              <a:t>Mandela</a:t>
            </a:r>
            <a:r>
              <a:rPr lang="nl-NL" sz="2000" dirty="0" smtClean="0"/>
              <a:t>).</a:t>
            </a:r>
          </a:p>
          <a:p>
            <a:pPr marL="457200" indent="-457200">
              <a:buFont typeface="+mj-lt"/>
              <a:buAutoNum type="arabicPeriod"/>
            </a:pPr>
            <a:r>
              <a:rPr lang="nl-NL" sz="2000" dirty="0" smtClean="0"/>
              <a:t>Community-school: de school moet toegankelijk zijn voor alle </a:t>
            </a:r>
            <a:r>
              <a:rPr lang="nl-NL" sz="2000" dirty="0" err="1" smtClean="0"/>
              <a:t>vulnerable</a:t>
            </a:r>
            <a:r>
              <a:rPr lang="nl-NL" sz="2000" dirty="0" smtClean="0"/>
              <a:t> </a:t>
            </a:r>
            <a:r>
              <a:rPr lang="nl-NL" sz="2000" dirty="0" err="1" smtClean="0"/>
              <a:t>children</a:t>
            </a:r>
            <a:r>
              <a:rPr lang="nl-NL" sz="2000" dirty="0" smtClean="0"/>
              <a:t> Linda Blind Farm, Linda compound en de buurt.</a:t>
            </a:r>
          </a:p>
          <a:p>
            <a:pPr marL="457200" indent="-457200">
              <a:buFont typeface="+mj-lt"/>
              <a:buAutoNum type="arabicPeriod"/>
            </a:pPr>
            <a:r>
              <a:rPr lang="nl-NL" sz="2000" dirty="0" smtClean="0"/>
              <a:t>Kwaliteit van onderwijs is heel erg belangrijk.</a:t>
            </a:r>
          </a:p>
          <a:p>
            <a:pPr marL="457200" indent="-457200">
              <a:buFont typeface="+mj-lt"/>
              <a:buAutoNum type="arabicPeriod"/>
            </a:pPr>
            <a:r>
              <a:rPr lang="nl-NL" sz="2000" dirty="0" smtClean="0"/>
              <a:t>Ieder kind op de Linda Blind Farm School gaat heel graag naar school en voelt zich veilig en welkom. Hij of zij voelt zich gezien als een lid van de groep maar ook als individu. We creëren een sfeer zodat vanaf het allereerste begin, kinderen graag naar de school gaan en zich willen ontwikkelen en willen leren. </a:t>
            </a:r>
          </a:p>
          <a:p>
            <a:pPr marL="457200" indent="-457200">
              <a:buFont typeface="+mj-lt"/>
              <a:buAutoNum type="arabicPeriod"/>
            </a:pPr>
            <a:r>
              <a:rPr lang="nl-NL" sz="2000" dirty="0" smtClean="0"/>
              <a:t>Ieder kind heeft talenten. De uitdaging is om die te vinden, te zien en te waarderen. En om een omgeving te creëren waarin het kind zijn of haar talent kan ontwikkelen en leert gebruiken. &gt; Groepen mogen niet groot zijn.</a:t>
            </a:r>
          </a:p>
          <a:p>
            <a:pPr marL="457200" indent="-457200">
              <a:buFont typeface="+mj-lt"/>
              <a:buAutoNum type="arabicPeriod"/>
            </a:pPr>
            <a:r>
              <a:rPr lang="nl-NL" sz="2000" dirty="0" smtClean="0"/>
              <a:t>Een kind heeft ruimte nodig en tijd om te spelen en om te leren hoe met vriendjes en anderen om te gaan.</a:t>
            </a:r>
          </a:p>
          <a:p>
            <a:pPr marL="457200" indent="-457200">
              <a:buFont typeface="+mj-lt"/>
              <a:buAutoNum type="arabicPeriod"/>
            </a:pPr>
            <a:r>
              <a:rPr lang="nl-NL" sz="2000" dirty="0" smtClean="0"/>
              <a:t>Het is daarom ook erg belangrijk dat ouders hun kinderen stimuleren en enthousiasme over brengen voor goed onderwijs. Betrokkenheid van de ouders is daarom erg belangrijk. Het schoolbestuur vindt het belangrijk om daarin investeren.</a:t>
            </a:r>
          </a:p>
        </p:txBody>
      </p:sp>
      <p:sp>
        <p:nvSpPr>
          <p:cNvPr id="2" name="Rechthoek 1"/>
          <p:cNvSpPr/>
          <p:nvPr/>
        </p:nvSpPr>
        <p:spPr>
          <a:xfrm>
            <a:off x="849086" y="420077"/>
            <a:ext cx="7615669" cy="707886"/>
          </a:xfrm>
          <a:prstGeom prst="rect">
            <a:avLst/>
          </a:prstGeom>
          <a:noFill/>
        </p:spPr>
        <p:txBody>
          <a:bodyPr wrap="square" lIns="91440" tIns="45720" rIns="91440" bIns="45720">
            <a:spAutoFit/>
          </a:bodyPr>
          <a:lstStyle/>
          <a:p>
            <a:pPr algn="ctr"/>
            <a:r>
              <a:rPr lang="nl-NL" sz="4000" dirty="0" smtClean="0"/>
              <a:t>Visie van de school.</a:t>
            </a:r>
            <a:endParaRPr lang="nl-NL" sz="4000" dirty="0"/>
          </a:p>
        </p:txBody>
      </p:sp>
    </p:spTree>
    <p:extLst>
      <p:ext uri="{BB962C8B-B14F-4D97-AF65-F5344CB8AC3E}">
        <p14:creationId xmlns:p14="http://schemas.microsoft.com/office/powerpoint/2010/main" val="1094927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316438" y="1927501"/>
            <a:ext cx="8203615" cy="3785652"/>
          </a:xfrm>
          <a:prstGeom prst="rect">
            <a:avLst/>
          </a:prstGeom>
          <a:noFill/>
        </p:spPr>
        <p:txBody>
          <a:bodyPr wrap="square" lIns="91440" tIns="45720" rIns="91440" bIns="45720">
            <a:spAutoFit/>
          </a:bodyPr>
          <a:lstStyle/>
          <a:p>
            <a:pPr algn="ctr"/>
            <a:r>
              <a:rPr lang="nl-NL" sz="4800" dirty="0" smtClean="0"/>
              <a:t>Overzicht van het gebruik van de (toekomstige) school</a:t>
            </a:r>
          </a:p>
          <a:p>
            <a:pPr algn="ctr"/>
            <a:endParaRPr lang="nl-NL" sz="4800" dirty="0" smtClean="0"/>
          </a:p>
          <a:p>
            <a:pPr marL="457200" indent="-457200">
              <a:buAutoNum type="arabicPeriod"/>
            </a:pPr>
            <a:r>
              <a:rPr lang="nl-NL" sz="2400" dirty="0" smtClean="0"/>
              <a:t>De huidige situatie: pre-school</a:t>
            </a:r>
            <a:endParaRPr lang="nl-NL" sz="2400" dirty="0"/>
          </a:p>
          <a:p>
            <a:pPr marL="457200" indent="-457200">
              <a:buAutoNum type="arabicPeriod"/>
            </a:pPr>
            <a:r>
              <a:rPr lang="nl-NL" sz="2400" dirty="0" smtClean="0"/>
              <a:t>Toekomstige situatie: januari 2015</a:t>
            </a:r>
          </a:p>
          <a:p>
            <a:pPr marL="457200" indent="-457200">
              <a:buAutoNum type="arabicPeriod"/>
            </a:pPr>
            <a:r>
              <a:rPr lang="nl-NL" sz="2400" dirty="0" smtClean="0"/>
              <a:t>Situatie eind 2017: ochtend (deel 1)</a:t>
            </a:r>
          </a:p>
          <a:p>
            <a:pPr marL="457200" indent="-457200">
              <a:buAutoNum type="arabicPeriod"/>
            </a:pPr>
            <a:r>
              <a:rPr lang="nl-NL" sz="2400" dirty="0" smtClean="0"/>
              <a:t>Situatie eind 2017: middag (deel 2)</a:t>
            </a:r>
          </a:p>
        </p:txBody>
      </p:sp>
    </p:spTree>
    <p:extLst>
      <p:ext uri="{BB962C8B-B14F-4D97-AF65-F5344CB8AC3E}">
        <p14:creationId xmlns:p14="http://schemas.microsoft.com/office/powerpoint/2010/main" val="4103915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3911438139"/>
              </p:ext>
            </p:extLst>
          </p:nvPr>
        </p:nvGraphicFramePr>
        <p:xfrm>
          <a:off x="838200" y="2649970"/>
          <a:ext cx="10515600" cy="2844800"/>
        </p:xfrm>
        <a:graphic>
          <a:graphicData uri="http://schemas.openxmlformats.org/drawingml/2006/table">
            <a:tbl>
              <a:tblPr firstRow="1" bandRow="1">
                <a:tableStyleId>{B301B821-A1FF-4177-AEE7-76D212191A09}</a:tableStyleId>
              </a:tblPr>
              <a:tblGrid>
                <a:gridCol w="2628900"/>
                <a:gridCol w="2628900"/>
                <a:gridCol w="2628900"/>
                <a:gridCol w="2628900"/>
              </a:tblGrid>
              <a:tr h="370840">
                <a:tc>
                  <a:txBody>
                    <a:bodyPr/>
                    <a:lstStyle/>
                    <a:p>
                      <a:r>
                        <a:rPr lang="nl-NL" dirty="0" smtClean="0"/>
                        <a:t>Class</a:t>
                      </a:r>
                      <a:endParaRPr lang="nl-NL" dirty="0"/>
                    </a:p>
                  </a:txBody>
                  <a:tcPr>
                    <a:lnL w="3175" cap="flat" cmpd="sng" algn="ctr">
                      <a:no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tcPr>
                </a:tc>
                <a:tc>
                  <a:txBody>
                    <a:bodyPr/>
                    <a:lstStyle/>
                    <a:p>
                      <a:r>
                        <a:rPr lang="nl-NL" dirty="0" smtClean="0"/>
                        <a:t>Baby Class</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nl-NL" dirty="0" err="1" smtClean="0"/>
                        <a:t>Middle</a:t>
                      </a:r>
                      <a:r>
                        <a:rPr lang="nl-NL" dirty="0" smtClean="0"/>
                        <a:t> Class</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nl-NL" dirty="0" err="1" smtClean="0"/>
                        <a:t>Reception</a:t>
                      </a:r>
                      <a:r>
                        <a:rPr lang="nl-NL" dirty="0" smtClean="0"/>
                        <a:t> Class</a:t>
                      </a:r>
                      <a:endParaRPr lang="nl-NL" dirty="0"/>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r>
              <a:tr h="370840">
                <a:tc>
                  <a:txBody>
                    <a:bodyPr/>
                    <a:lstStyle/>
                    <a:p>
                      <a:r>
                        <a:rPr lang="nl-NL" baseline="0" dirty="0" smtClean="0"/>
                        <a:t>Leeftijd van de kinderen.</a:t>
                      </a:r>
                      <a:endParaRPr lang="nl-NL" dirty="0"/>
                    </a:p>
                  </a:txBody>
                  <a:tcPr>
                    <a:lnR w="5715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tcPr>
                </a:tc>
                <a:tc>
                  <a:txBody>
                    <a:bodyPr/>
                    <a:lstStyle/>
                    <a:p>
                      <a:r>
                        <a:rPr lang="nl-NL" dirty="0" smtClean="0"/>
                        <a:t>1</a:t>
                      </a:r>
                      <a:r>
                        <a:rPr lang="nl-NL" baseline="0" dirty="0" smtClean="0"/>
                        <a:t> - 3 jaar</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nl-NL" dirty="0" smtClean="0"/>
                        <a:t>3</a:t>
                      </a:r>
                      <a:r>
                        <a:rPr lang="nl-NL" baseline="0" dirty="0" smtClean="0"/>
                        <a:t> - 5 jaar</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nl-NL" dirty="0" smtClean="0"/>
                        <a:t>5 tot</a:t>
                      </a:r>
                      <a:r>
                        <a:rPr lang="nl-NL" baseline="0" dirty="0" smtClean="0"/>
                        <a:t> 7 en 8 jaar</a:t>
                      </a:r>
                      <a:endParaRPr lang="nl-NL" dirty="0"/>
                    </a:p>
                  </a:txBody>
                  <a:tcPr>
                    <a:lnL w="57150" cap="flat" cmpd="sng" algn="ctr">
                      <a:solidFill>
                        <a:schemeClr val="tx1"/>
                      </a:solidFill>
                      <a:prstDash val="solid"/>
                      <a:round/>
                      <a:headEnd type="none" w="med" len="med"/>
                      <a:tailEnd type="none" w="med" len="med"/>
                    </a:lnL>
                  </a:tcPr>
                </a:tc>
              </a:tr>
              <a:tr h="370840">
                <a:tc>
                  <a:txBody>
                    <a:bodyPr/>
                    <a:lstStyle/>
                    <a:p>
                      <a:r>
                        <a:rPr lang="nl-NL" dirty="0" smtClean="0"/>
                        <a:t>Leerkracht</a:t>
                      </a:r>
                      <a:endParaRPr lang="nl-NL" dirty="0"/>
                    </a:p>
                  </a:txBody>
                  <a:tcPr>
                    <a:lnR w="57150" cap="flat" cmpd="sng" algn="ctr">
                      <a:solidFill>
                        <a:schemeClr val="tx1"/>
                      </a:solidFill>
                      <a:prstDash val="solid"/>
                      <a:round/>
                      <a:headEnd type="none" w="med" len="med"/>
                      <a:tailEnd type="none" w="med" len="med"/>
                    </a:lnR>
                  </a:tcPr>
                </a:tc>
                <a:tc>
                  <a:txBody>
                    <a:bodyPr/>
                    <a:lstStyle/>
                    <a:p>
                      <a:r>
                        <a:rPr lang="nl-NL" dirty="0" smtClean="0"/>
                        <a:t>Leerkracht</a:t>
                      </a:r>
                      <a:r>
                        <a:rPr lang="nl-NL" baseline="0" dirty="0" smtClean="0"/>
                        <a:t> 3 (E)</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nl-NL" dirty="0" smtClean="0"/>
                        <a:t>Leerkracht</a:t>
                      </a:r>
                      <a:r>
                        <a:rPr lang="nl-NL" baseline="0" dirty="0" smtClean="0"/>
                        <a:t> 2 (J)</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nl-NL" dirty="0" smtClean="0"/>
                        <a:t>Leerkracht</a:t>
                      </a:r>
                      <a:r>
                        <a:rPr lang="nl-NL" baseline="0" dirty="0" smtClean="0"/>
                        <a:t> 1 (B)</a:t>
                      </a:r>
                      <a:endParaRPr lang="nl-NL" dirty="0"/>
                    </a:p>
                  </a:txBody>
                  <a:tcPr>
                    <a:lnL w="57150" cap="flat" cmpd="sng" algn="ctr">
                      <a:solidFill>
                        <a:schemeClr val="tx1"/>
                      </a:solidFill>
                      <a:prstDash val="solid"/>
                      <a:round/>
                      <a:headEnd type="none" w="med" len="med"/>
                      <a:tailEnd type="none" w="med" len="med"/>
                    </a:lnL>
                  </a:tcPr>
                </a:tc>
              </a:tr>
              <a:tr h="370840">
                <a:tc>
                  <a:txBody>
                    <a:bodyPr/>
                    <a:lstStyle/>
                    <a:p>
                      <a:r>
                        <a:rPr lang="nl-NL" dirty="0" smtClean="0"/>
                        <a:t>Opleidingsniveau</a:t>
                      </a:r>
                      <a:r>
                        <a:rPr lang="nl-NL" baseline="0" dirty="0" smtClean="0"/>
                        <a:t> van de leerkracht</a:t>
                      </a:r>
                      <a:endParaRPr lang="nl-NL" dirty="0"/>
                    </a:p>
                  </a:txBody>
                  <a:tcPr>
                    <a:lnR w="57150" cap="flat" cmpd="sng" algn="ctr">
                      <a:solidFill>
                        <a:schemeClr val="tx1"/>
                      </a:solidFill>
                      <a:prstDash val="solid"/>
                      <a:round/>
                      <a:headEnd type="none" w="med" len="med"/>
                      <a:tailEnd type="none" w="med" len="med"/>
                    </a:lnR>
                  </a:tcPr>
                </a:tc>
                <a:tc>
                  <a:txBody>
                    <a:bodyPr/>
                    <a:lstStyle/>
                    <a:p>
                      <a:r>
                        <a:rPr lang="nl-NL" dirty="0" smtClean="0"/>
                        <a:t>-</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nl-NL" dirty="0" smtClean="0"/>
                        <a:t>Assistent</a:t>
                      </a:r>
                      <a:r>
                        <a:rPr lang="nl-NL" baseline="0" dirty="0" smtClean="0"/>
                        <a:t> leerkracht</a:t>
                      </a:r>
                      <a:endParaRPr lang="nl-NL"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nl-NL" dirty="0" smtClean="0"/>
                        <a:t>Gekwalificeerd</a:t>
                      </a:r>
                      <a:r>
                        <a:rPr lang="nl-NL" baseline="0" dirty="0" smtClean="0"/>
                        <a:t> als leerkracht voor </a:t>
                      </a:r>
                      <a:r>
                        <a:rPr lang="nl-NL" baseline="0" dirty="0" err="1" smtClean="0"/>
                        <a:t>grade</a:t>
                      </a:r>
                      <a:r>
                        <a:rPr lang="nl-NL" baseline="0" dirty="0" smtClean="0"/>
                        <a:t> 4. volgt een speciale cursus tot december 2014 als sociaal werker. </a:t>
                      </a:r>
                      <a:endParaRPr lang="nl-NL" dirty="0"/>
                    </a:p>
                  </a:txBody>
                  <a:tcPr>
                    <a:lnL w="57150" cap="flat" cmpd="sng" algn="ctr">
                      <a:solidFill>
                        <a:schemeClr val="tx1"/>
                      </a:solidFill>
                      <a:prstDash val="solid"/>
                      <a:round/>
                      <a:headEnd type="none" w="med" len="med"/>
                      <a:tailEnd type="none" w="med" len="med"/>
                    </a:lnL>
                  </a:tcPr>
                </a:tc>
              </a:tr>
            </a:tbl>
          </a:graphicData>
        </a:graphic>
      </p:graphicFrame>
      <p:sp>
        <p:nvSpPr>
          <p:cNvPr id="2" name="Rechthoek 1"/>
          <p:cNvSpPr/>
          <p:nvPr/>
        </p:nvSpPr>
        <p:spPr>
          <a:xfrm>
            <a:off x="2766401" y="289450"/>
            <a:ext cx="6659195" cy="707886"/>
          </a:xfrm>
          <a:prstGeom prst="rect">
            <a:avLst/>
          </a:prstGeom>
          <a:noFill/>
        </p:spPr>
        <p:txBody>
          <a:bodyPr wrap="none" lIns="91440" tIns="45720" rIns="91440" bIns="45720">
            <a:spAutoFit/>
          </a:bodyPr>
          <a:lstStyle/>
          <a:p>
            <a:pPr algn="ctr"/>
            <a:r>
              <a:rPr lang="nl-NL" sz="4000" dirty="0" smtClean="0"/>
              <a:t>Huidige situatie: pre-school. </a:t>
            </a:r>
            <a:endParaRPr lang="nl-NL" sz="4000" dirty="0"/>
          </a:p>
        </p:txBody>
      </p:sp>
    </p:spTree>
    <p:extLst>
      <p:ext uri="{BB962C8B-B14F-4D97-AF65-F5344CB8AC3E}">
        <p14:creationId xmlns:p14="http://schemas.microsoft.com/office/powerpoint/2010/main" val="3143554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ijdelijke aanduiding voor inhoud 9"/>
          <p:cNvGraphicFramePr>
            <a:graphicFrameLocks noGrp="1"/>
          </p:cNvGraphicFramePr>
          <p:nvPr>
            <p:ph sz="quarter" idx="1"/>
            <p:extLst>
              <p:ext uri="{D42A27DB-BD31-4B8C-83A1-F6EECF244321}">
                <p14:modId xmlns:p14="http://schemas.microsoft.com/office/powerpoint/2010/main" val="3752672450"/>
              </p:ext>
            </p:extLst>
          </p:nvPr>
        </p:nvGraphicFramePr>
        <p:xfrm>
          <a:off x="949037" y="2788516"/>
          <a:ext cx="10515600" cy="321056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lang="nl-NL" dirty="0" smtClean="0"/>
                        <a:t>Klas </a:t>
                      </a:r>
                      <a:endParaRPr lang="nl-NL" dirty="0"/>
                    </a:p>
                  </a:txBody>
                  <a:tcPr/>
                </a:tc>
                <a:tc>
                  <a:txBody>
                    <a:bodyPr/>
                    <a:lstStyle/>
                    <a:p>
                      <a:r>
                        <a:rPr lang="nl-NL" dirty="0" smtClean="0"/>
                        <a:t>Baby Class</a:t>
                      </a:r>
                      <a:endParaRPr lang="nl-NL" dirty="0"/>
                    </a:p>
                  </a:txBody>
                  <a:tcPr/>
                </a:tc>
                <a:tc>
                  <a:txBody>
                    <a:bodyPr/>
                    <a:lstStyle/>
                    <a:p>
                      <a:r>
                        <a:rPr lang="nl-NL" dirty="0" err="1" smtClean="0"/>
                        <a:t>Middle</a:t>
                      </a:r>
                      <a:r>
                        <a:rPr lang="nl-NL" dirty="0" smtClean="0"/>
                        <a:t> Class</a:t>
                      </a:r>
                      <a:endParaRPr lang="nl-NL" dirty="0"/>
                    </a:p>
                  </a:txBody>
                  <a:tcPr/>
                </a:tc>
                <a:tc>
                  <a:txBody>
                    <a:bodyPr/>
                    <a:lstStyle/>
                    <a:p>
                      <a:r>
                        <a:rPr lang="nl-NL" dirty="0" err="1" smtClean="0"/>
                        <a:t>Reception</a:t>
                      </a:r>
                      <a:r>
                        <a:rPr lang="nl-NL" dirty="0" smtClean="0"/>
                        <a:t> Class</a:t>
                      </a:r>
                      <a:endParaRPr lang="nl-NL" dirty="0"/>
                    </a:p>
                  </a:txBody>
                  <a:tcPr/>
                </a:tc>
                <a:tc>
                  <a:txBody>
                    <a:bodyPr/>
                    <a:lstStyle/>
                    <a:p>
                      <a:r>
                        <a:rPr lang="nl-NL" dirty="0" smtClean="0"/>
                        <a:t>Grade</a:t>
                      </a:r>
                      <a:r>
                        <a:rPr lang="nl-NL" baseline="0" dirty="0" smtClean="0"/>
                        <a:t> 1.</a:t>
                      </a:r>
                      <a:endParaRPr lang="nl-NL" dirty="0"/>
                    </a:p>
                  </a:txBody>
                  <a:tcPr/>
                </a:tc>
              </a:tr>
              <a:tr h="370840">
                <a:tc>
                  <a:txBody>
                    <a:bodyPr/>
                    <a:lstStyle/>
                    <a:p>
                      <a:r>
                        <a:rPr lang="nl-NL" dirty="0" smtClean="0"/>
                        <a:t>Leeftijd</a:t>
                      </a:r>
                      <a:r>
                        <a:rPr lang="nl-NL" baseline="0" dirty="0" smtClean="0"/>
                        <a:t> van de kinderen</a:t>
                      </a:r>
                      <a:endParaRPr lang="nl-NL" dirty="0"/>
                    </a:p>
                  </a:txBody>
                  <a:tcPr/>
                </a:tc>
                <a:tc>
                  <a:txBody>
                    <a:bodyPr/>
                    <a:lstStyle/>
                    <a:p>
                      <a:r>
                        <a:rPr lang="nl-NL" dirty="0" smtClean="0"/>
                        <a:t>1 t/m 3</a:t>
                      </a:r>
                      <a:endParaRPr lang="nl-NL" dirty="0"/>
                    </a:p>
                  </a:txBody>
                  <a:tcPr/>
                </a:tc>
                <a:tc>
                  <a:txBody>
                    <a:bodyPr/>
                    <a:lstStyle/>
                    <a:p>
                      <a:r>
                        <a:rPr lang="nl-NL" dirty="0" smtClean="0"/>
                        <a:t>3 t/m</a:t>
                      </a:r>
                      <a:r>
                        <a:rPr lang="nl-NL" baseline="0" dirty="0" smtClean="0"/>
                        <a:t> 5</a:t>
                      </a:r>
                      <a:endParaRPr lang="nl-NL" dirty="0"/>
                    </a:p>
                  </a:txBody>
                  <a:tcPr/>
                </a:tc>
                <a:tc>
                  <a:txBody>
                    <a:bodyPr/>
                    <a:lstStyle/>
                    <a:p>
                      <a:r>
                        <a:rPr lang="nl-NL" dirty="0" smtClean="0"/>
                        <a:t>5 t/m 7</a:t>
                      </a:r>
                      <a:r>
                        <a:rPr lang="nl-NL" baseline="0" dirty="0" smtClean="0"/>
                        <a:t> jaar.</a:t>
                      </a:r>
                      <a:endParaRPr lang="nl-NL" dirty="0"/>
                    </a:p>
                  </a:txBody>
                  <a:tcPr/>
                </a:tc>
                <a:tc>
                  <a:txBody>
                    <a:bodyPr/>
                    <a:lstStyle/>
                    <a:p>
                      <a:r>
                        <a:rPr lang="nl-NL" dirty="0" smtClean="0"/>
                        <a:t>7</a:t>
                      </a:r>
                      <a:r>
                        <a:rPr lang="nl-NL" baseline="0" dirty="0" smtClean="0"/>
                        <a:t> t/m 8 jaar</a:t>
                      </a:r>
                      <a:endParaRPr lang="nl-NL" dirty="0"/>
                    </a:p>
                  </a:txBody>
                  <a:tcPr/>
                </a:tc>
              </a:tr>
              <a:tr h="370840">
                <a:tc>
                  <a:txBody>
                    <a:bodyPr/>
                    <a:lstStyle/>
                    <a:p>
                      <a:r>
                        <a:rPr lang="nl-NL" dirty="0" smtClean="0"/>
                        <a:t>Leraar</a:t>
                      </a:r>
                      <a:endParaRPr lang="nl-NL" dirty="0"/>
                    </a:p>
                  </a:txBody>
                  <a:tcPr/>
                </a:tc>
                <a:tc>
                  <a:txBody>
                    <a:bodyPr/>
                    <a:lstStyle/>
                    <a:p>
                      <a:r>
                        <a:rPr lang="nl-NL" dirty="0" smtClean="0"/>
                        <a:t>Leerkracht</a:t>
                      </a:r>
                      <a:r>
                        <a:rPr lang="nl-NL" baseline="0" dirty="0" smtClean="0"/>
                        <a:t> 3 (E )</a:t>
                      </a:r>
                      <a:endParaRPr lang="nl-NL" dirty="0"/>
                    </a:p>
                  </a:txBody>
                  <a:tcPr/>
                </a:tc>
                <a:tc>
                  <a:txBody>
                    <a:bodyPr/>
                    <a:lstStyle/>
                    <a:p>
                      <a:r>
                        <a:rPr lang="nl-NL" dirty="0" smtClean="0"/>
                        <a:t>Leerkracht</a:t>
                      </a:r>
                      <a:r>
                        <a:rPr lang="nl-NL" baseline="0" dirty="0" smtClean="0"/>
                        <a:t> 2 (J)</a:t>
                      </a:r>
                      <a:endParaRPr lang="nl-NL" dirty="0"/>
                    </a:p>
                  </a:txBody>
                  <a:tcPr/>
                </a:tc>
                <a:tc>
                  <a:txBody>
                    <a:bodyPr/>
                    <a:lstStyle/>
                    <a:p>
                      <a:r>
                        <a:rPr lang="nl-NL" dirty="0" smtClean="0"/>
                        <a:t>Nieuwe</a:t>
                      </a:r>
                      <a:r>
                        <a:rPr lang="nl-NL" baseline="0" dirty="0" smtClean="0"/>
                        <a:t> 3</a:t>
                      </a:r>
                      <a:r>
                        <a:rPr lang="nl-NL" baseline="30000" dirty="0" smtClean="0"/>
                        <a:t>e</a:t>
                      </a:r>
                      <a:r>
                        <a:rPr lang="nl-NL" baseline="0" dirty="0" smtClean="0"/>
                        <a:t> leraar.</a:t>
                      </a:r>
                      <a:endParaRPr lang="nl-NL" dirty="0"/>
                    </a:p>
                  </a:txBody>
                  <a:tcPr/>
                </a:tc>
                <a:tc>
                  <a:txBody>
                    <a:bodyPr/>
                    <a:lstStyle/>
                    <a:p>
                      <a:r>
                        <a:rPr lang="nl-NL" dirty="0" smtClean="0"/>
                        <a:t>Leerkracht</a:t>
                      </a:r>
                      <a:r>
                        <a:rPr lang="nl-NL" baseline="0" dirty="0" smtClean="0"/>
                        <a:t> 1 (B)</a:t>
                      </a:r>
                      <a:endParaRPr lang="nl-NL" dirty="0"/>
                    </a:p>
                  </a:txBody>
                  <a:tcPr/>
                </a:tc>
              </a:tr>
              <a:tr h="318597">
                <a:tc>
                  <a:txBody>
                    <a:bodyPr/>
                    <a:lstStyle/>
                    <a:p>
                      <a:r>
                        <a:rPr lang="nl-NL" dirty="0" smtClean="0"/>
                        <a:t>Kwalificatie van leraar</a:t>
                      </a:r>
                      <a:endParaRPr lang="nl-NL" dirty="0"/>
                    </a:p>
                  </a:txBody>
                  <a:tcPr/>
                </a:tc>
                <a:tc>
                  <a:txBody>
                    <a:bodyPr/>
                    <a:lstStyle/>
                    <a:p>
                      <a:r>
                        <a:rPr lang="nl-NL" dirty="0" smtClean="0"/>
                        <a:t>Geen. </a:t>
                      </a:r>
                      <a:endParaRPr lang="nl-NL" dirty="0"/>
                    </a:p>
                  </a:txBody>
                  <a:tcPr/>
                </a:tc>
                <a:tc>
                  <a:txBody>
                    <a:bodyPr/>
                    <a:lstStyle/>
                    <a:p>
                      <a:r>
                        <a:rPr lang="nl-NL" dirty="0" smtClean="0"/>
                        <a:t>Assistent</a:t>
                      </a:r>
                      <a:r>
                        <a:rPr lang="nl-NL" baseline="0" dirty="0" smtClean="0"/>
                        <a:t> leraar.</a:t>
                      </a:r>
                      <a:endParaRPr lang="nl-NL" dirty="0"/>
                    </a:p>
                  </a:txBody>
                  <a:tcPr/>
                </a:tc>
                <a:tc>
                  <a:txBody>
                    <a:bodyPr/>
                    <a:lstStyle/>
                    <a:p>
                      <a:r>
                        <a:rPr lang="nl-NL" dirty="0" smtClean="0"/>
                        <a:t>Volledig gekwalificeerd voor pre en </a:t>
                      </a:r>
                      <a:r>
                        <a:rPr lang="nl-NL" dirty="0" err="1" smtClean="0"/>
                        <a:t>primary</a:t>
                      </a:r>
                      <a:r>
                        <a:rPr lang="nl-NL" dirty="0" smtClean="0"/>
                        <a:t> school</a:t>
                      </a:r>
                      <a:endParaRPr lang="nl-NL" dirty="0"/>
                    </a:p>
                  </a:txBody>
                  <a:tcPr/>
                </a:tc>
                <a:tc>
                  <a:txBody>
                    <a:bodyPr/>
                    <a:lstStyle/>
                    <a:p>
                      <a:r>
                        <a:rPr lang="nl-NL" dirty="0" smtClean="0"/>
                        <a:t>Volledig gekwalificeerd</a:t>
                      </a:r>
                      <a:r>
                        <a:rPr lang="nl-NL" baseline="0" dirty="0" smtClean="0"/>
                        <a:t> tot </a:t>
                      </a:r>
                      <a:r>
                        <a:rPr lang="nl-NL" baseline="0" dirty="0" err="1" smtClean="0"/>
                        <a:t>grade</a:t>
                      </a:r>
                      <a:r>
                        <a:rPr lang="nl-NL" baseline="0" dirty="0" smtClean="0"/>
                        <a:t> 4.</a:t>
                      </a:r>
                      <a:endParaRPr lang="nl-NL" dirty="0"/>
                    </a:p>
                  </a:txBody>
                  <a:tcPr/>
                </a:tc>
              </a:tr>
              <a:tr h="370840">
                <a:tc>
                  <a:txBody>
                    <a:bodyPr/>
                    <a:lstStyle/>
                    <a:p>
                      <a:r>
                        <a:rPr lang="nl-NL" dirty="0" smtClean="0"/>
                        <a:t>Soort</a:t>
                      </a:r>
                      <a:r>
                        <a:rPr lang="nl-NL" baseline="0" dirty="0" smtClean="0"/>
                        <a:t> school in Nederland</a:t>
                      </a:r>
                      <a:endParaRPr lang="nl-NL" dirty="0"/>
                    </a:p>
                  </a:txBody>
                  <a:tcPr/>
                </a:tc>
                <a:tc>
                  <a:txBody>
                    <a:bodyPr/>
                    <a:lstStyle/>
                    <a:p>
                      <a:r>
                        <a:rPr lang="nl-NL" dirty="0" smtClean="0"/>
                        <a:t>Peuterspeelzaal</a:t>
                      </a:r>
                      <a:endParaRPr lang="nl-NL" dirty="0"/>
                    </a:p>
                  </a:txBody>
                  <a:tcPr/>
                </a:tc>
                <a:tc>
                  <a:txBody>
                    <a:bodyPr/>
                    <a:lstStyle/>
                    <a:p>
                      <a:r>
                        <a:rPr lang="nl-NL" dirty="0" smtClean="0"/>
                        <a:t>Peuterspeelzaal</a:t>
                      </a:r>
                    </a:p>
                    <a:p>
                      <a:r>
                        <a:rPr lang="nl-NL" dirty="0" smtClean="0"/>
                        <a:t>Groep</a:t>
                      </a:r>
                      <a:r>
                        <a:rPr lang="nl-NL" baseline="0" dirty="0" smtClean="0"/>
                        <a:t> 1</a:t>
                      </a:r>
                      <a:endParaRPr lang="nl-NL" dirty="0"/>
                    </a:p>
                  </a:txBody>
                  <a:tcPr/>
                </a:tc>
                <a:tc>
                  <a:txBody>
                    <a:bodyPr/>
                    <a:lstStyle/>
                    <a:p>
                      <a:r>
                        <a:rPr lang="nl-NL" dirty="0" smtClean="0"/>
                        <a:t>Peuterspeelzaal</a:t>
                      </a:r>
                    </a:p>
                    <a:p>
                      <a:r>
                        <a:rPr lang="nl-NL" dirty="0" smtClean="0"/>
                        <a:t>Groep 2</a:t>
                      </a:r>
                      <a:endParaRPr lang="nl-NL" dirty="0"/>
                    </a:p>
                  </a:txBody>
                  <a:tcPr/>
                </a:tc>
                <a:tc>
                  <a:txBody>
                    <a:bodyPr/>
                    <a:lstStyle/>
                    <a:p>
                      <a:r>
                        <a:rPr lang="nl-NL" dirty="0" smtClean="0"/>
                        <a:t>Basisschool</a:t>
                      </a:r>
                    </a:p>
                    <a:p>
                      <a:r>
                        <a:rPr lang="nl-NL" dirty="0" smtClean="0"/>
                        <a:t>Groep</a:t>
                      </a:r>
                      <a:r>
                        <a:rPr lang="nl-NL" baseline="0" dirty="0" smtClean="0"/>
                        <a:t> 3.</a:t>
                      </a:r>
                      <a:endParaRPr lang="nl-NL" dirty="0"/>
                    </a:p>
                  </a:txBody>
                  <a:tcPr/>
                </a:tc>
              </a:tr>
            </a:tbl>
          </a:graphicData>
        </a:graphic>
      </p:graphicFrame>
      <p:sp>
        <p:nvSpPr>
          <p:cNvPr id="2" name="Rechthoek 1"/>
          <p:cNvSpPr/>
          <p:nvPr/>
        </p:nvSpPr>
        <p:spPr>
          <a:xfrm>
            <a:off x="2118765" y="354763"/>
            <a:ext cx="8085098" cy="707886"/>
          </a:xfrm>
          <a:prstGeom prst="rect">
            <a:avLst/>
          </a:prstGeom>
          <a:noFill/>
        </p:spPr>
        <p:txBody>
          <a:bodyPr wrap="none" lIns="91440" tIns="45720" rIns="91440" bIns="45720">
            <a:spAutoFit/>
          </a:bodyPr>
          <a:lstStyle/>
          <a:p>
            <a:pPr algn="ctr"/>
            <a:r>
              <a:rPr lang="nl-NL" sz="4000" dirty="0" smtClean="0"/>
              <a:t>Toekomstige situatie: Januari 2016</a:t>
            </a:r>
            <a:endParaRPr lang="nl-NL" sz="4000" dirty="0"/>
          </a:p>
        </p:txBody>
      </p:sp>
    </p:spTree>
    <p:extLst>
      <p:ext uri="{BB962C8B-B14F-4D97-AF65-F5344CB8AC3E}">
        <p14:creationId xmlns:p14="http://schemas.microsoft.com/office/powerpoint/2010/main" val="4230443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sz="quarter" idx="1"/>
            <p:extLst>
              <p:ext uri="{D42A27DB-BD31-4B8C-83A1-F6EECF244321}">
                <p14:modId xmlns:p14="http://schemas.microsoft.com/office/powerpoint/2010/main" val="2659353944"/>
              </p:ext>
            </p:extLst>
          </p:nvPr>
        </p:nvGraphicFramePr>
        <p:xfrm>
          <a:off x="734291" y="3047816"/>
          <a:ext cx="10515600" cy="3033164"/>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endParaRPr lang="nl-NL" dirty="0"/>
                    </a:p>
                  </a:txBody>
                  <a:tcPr/>
                </a:tc>
                <a:tc>
                  <a:txBody>
                    <a:bodyPr/>
                    <a:lstStyle/>
                    <a:p>
                      <a:r>
                        <a:rPr lang="nl-NL" dirty="0" smtClean="0"/>
                        <a:t>Baby</a:t>
                      </a:r>
                      <a:r>
                        <a:rPr lang="nl-NL" baseline="0" dirty="0" smtClean="0"/>
                        <a:t> Class.</a:t>
                      </a:r>
                      <a:endParaRPr lang="nl-NL" dirty="0"/>
                    </a:p>
                  </a:txBody>
                  <a:tcPr/>
                </a:tc>
                <a:tc>
                  <a:txBody>
                    <a:bodyPr/>
                    <a:lstStyle/>
                    <a:p>
                      <a:r>
                        <a:rPr lang="nl-NL" dirty="0" err="1" smtClean="0"/>
                        <a:t>Middle</a:t>
                      </a:r>
                      <a:r>
                        <a:rPr lang="nl-NL" baseline="0" dirty="0" smtClean="0"/>
                        <a:t> Class</a:t>
                      </a:r>
                      <a:endParaRPr lang="nl-NL" dirty="0"/>
                    </a:p>
                  </a:txBody>
                  <a:tcPr/>
                </a:tc>
                <a:tc>
                  <a:txBody>
                    <a:bodyPr/>
                    <a:lstStyle/>
                    <a:p>
                      <a:r>
                        <a:rPr lang="nl-NL" dirty="0" err="1" smtClean="0"/>
                        <a:t>Reception</a:t>
                      </a:r>
                      <a:r>
                        <a:rPr lang="nl-NL" dirty="0" smtClean="0"/>
                        <a:t> Class</a:t>
                      </a:r>
                      <a:endParaRPr lang="nl-NL" dirty="0"/>
                    </a:p>
                  </a:txBody>
                  <a:tcPr/>
                </a:tc>
                <a:tc>
                  <a:txBody>
                    <a:bodyPr/>
                    <a:lstStyle/>
                    <a:p>
                      <a:r>
                        <a:rPr lang="nl-NL" dirty="0" smtClean="0"/>
                        <a:t>Grade 1</a:t>
                      </a:r>
                      <a:r>
                        <a:rPr lang="nl-NL" baseline="0" dirty="0" smtClean="0"/>
                        <a:t> AND 2</a:t>
                      </a:r>
                      <a:endParaRPr lang="nl-NL" dirty="0"/>
                    </a:p>
                  </a:txBody>
                  <a:tcPr/>
                </a:tc>
              </a:tr>
              <a:tr h="370840">
                <a:tc>
                  <a:txBody>
                    <a:bodyPr/>
                    <a:lstStyle/>
                    <a:p>
                      <a:r>
                        <a:rPr lang="nl-NL" dirty="0" smtClean="0"/>
                        <a:t>Leeftijd van de klas</a:t>
                      </a:r>
                      <a:endParaRPr lang="nl-NL" dirty="0"/>
                    </a:p>
                  </a:txBody>
                  <a:tcPr/>
                </a:tc>
                <a:tc>
                  <a:txBody>
                    <a:bodyPr/>
                    <a:lstStyle/>
                    <a:p>
                      <a:r>
                        <a:rPr lang="nl-NL" dirty="0" smtClean="0"/>
                        <a:t>1</a:t>
                      </a:r>
                      <a:r>
                        <a:rPr lang="nl-NL" baseline="0" dirty="0" smtClean="0"/>
                        <a:t> t/m 3 jaar.</a:t>
                      </a:r>
                      <a:endParaRPr lang="nl-NL" dirty="0"/>
                    </a:p>
                  </a:txBody>
                  <a:tcPr/>
                </a:tc>
                <a:tc>
                  <a:txBody>
                    <a:bodyPr/>
                    <a:lstStyle/>
                    <a:p>
                      <a:r>
                        <a:rPr lang="nl-NL" dirty="0" smtClean="0"/>
                        <a:t>3 t/m 5 jaar</a:t>
                      </a:r>
                      <a:endParaRPr lang="nl-NL" dirty="0"/>
                    </a:p>
                  </a:txBody>
                  <a:tcPr/>
                </a:tc>
                <a:tc>
                  <a:txBody>
                    <a:bodyPr/>
                    <a:lstStyle/>
                    <a:p>
                      <a:r>
                        <a:rPr lang="nl-NL" dirty="0" smtClean="0"/>
                        <a:t>5 t/m</a:t>
                      </a:r>
                      <a:r>
                        <a:rPr lang="nl-NL" baseline="0" dirty="0" smtClean="0"/>
                        <a:t> 7 jaar </a:t>
                      </a:r>
                      <a:endParaRPr lang="nl-NL" dirty="0"/>
                    </a:p>
                  </a:txBody>
                  <a:tcPr/>
                </a:tc>
                <a:tc>
                  <a:txBody>
                    <a:bodyPr/>
                    <a:lstStyle/>
                    <a:p>
                      <a:r>
                        <a:rPr lang="nl-NL" dirty="0" smtClean="0"/>
                        <a:t>7 t/m</a:t>
                      </a:r>
                      <a:r>
                        <a:rPr lang="nl-NL" baseline="0" dirty="0" smtClean="0"/>
                        <a:t> 9 jaar.</a:t>
                      </a:r>
                      <a:endParaRPr lang="nl-NL" dirty="0"/>
                    </a:p>
                  </a:txBody>
                  <a:tcPr/>
                </a:tc>
              </a:tr>
              <a:tr h="370840">
                <a:tc>
                  <a:txBody>
                    <a:bodyPr/>
                    <a:lstStyle/>
                    <a:p>
                      <a:r>
                        <a:rPr lang="nl-NL" dirty="0" smtClean="0"/>
                        <a:t>Leraar</a:t>
                      </a:r>
                      <a:endParaRPr lang="nl-NL" dirty="0"/>
                    </a:p>
                  </a:txBody>
                  <a:tcPr/>
                </a:tc>
                <a:tc>
                  <a:txBody>
                    <a:bodyPr/>
                    <a:lstStyle/>
                    <a:p>
                      <a:r>
                        <a:rPr lang="nl-NL" dirty="0" smtClean="0"/>
                        <a:t>Leerkracht</a:t>
                      </a:r>
                      <a:r>
                        <a:rPr lang="nl-NL" baseline="0" dirty="0" smtClean="0"/>
                        <a:t> 3 (E)</a:t>
                      </a:r>
                      <a:endParaRPr lang="nl-NL" dirty="0"/>
                    </a:p>
                  </a:txBody>
                  <a:tcPr/>
                </a:tc>
                <a:tc>
                  <a:txBody>
                    <a:bodyPr/>
                    <a:lstStyle/>
                    <a:p>
                      <a:r>
                        <a:rPr lang="nl-NL" dirty="0" smtClean="0"/>
                        <a:t>Leerkracht</a:t>
                      </a:r>
                      <a:r>
                        <a:rPr lang="nl-NL" baseline="0" dirty="0" smtClean="0"/>
                        <a:t> 2 (J)</a:t>
                      </a:r>
                      <a:endParaRPr lang="nl-NL" dirty="0"/>
                    </a:p>
                  </a:txBody>
                  <a:tcPr/>
                </a:tc>
                <a:tc>
                  <a:txBody>
                    <a:bodyPr/>
                    <a:lstStyle/>
                    <a:p>
                      <a:r>
                        <a:rPr lang="nl-NL" dirty="0" smtClean="0"/>
                        <a:t>Nieuwe</a:t>
                      </a:r>
                      <a:r>
                        <a:rPr lang="nl-NL" baseline="0" dirty="0" smtClean="0"/>
                        <a:t> leraar.</a:t>
                      </a:r>
                      <a:endParaRPr lang="nl-NL" dirty="0"/>
                    </a:p>
                  </a:txBody>
                  <a:tcPr/>
                </a:tc>
                <a:tc>
                  <a:txBody>
                    <a:bodyPr/>
                    <a:lstStyle/>
                    <a:p>
                      <a:r>
                        <a:rPr lang="nl-NL" dirty="0" smtClean="0"/>
                        <a:t>Leerkracht</a:t>
                      </a:r>
                      <a:r>
                        <a:rPr lang="nl-NL" baseline="0" dirty="0" smtClean="0"/>
                        <a:t> 1  (B)</a:t>
                      </a:r>
                      <a:endParaRPr lang="nl-NL" dirty="0"/>
                    </a:p>
                  </a:txBody>
                  <a:tcPr/>
                </a:tc>
              </a:tr>
              <a:tr h="370840">
                <a:tc>
                  <a:txBody>
                    <a:bodyPr/>
                    <a:lstStyle/>
                    <a:p>
                      <a:r>
                        <a:rPr lang="nl-NL" dirty="0" smtClean="0"/>
                        <a:t>Kwalificatie</a:t>
                      </a:r>
                      <a:r>
                        <a:rPr lang="nl-NL" baseline="0" dirty="0" smtClean="0"/>
                        <a:t> van de leraar.</a:t>
                      </a:r>
                      <a:endParaRPr lang="nl-NL" dirty="0"/>
                    </a:p>
                  </a:txBody>
                  <a:tcPr/>
                </a:tc>
                <a:tc>
                  <a:txBody>
                    <a:bodyPr/>
                    <a:lstStyle/>
                    <a:p>
                      <a:r>
                        <a:rPr lang="nl-NL" dirty="0" smtClean="0"/>
                        <a:t>Geen. </a:t>
                      </a:r>
                      <a:endParaRPr lang="nl-NL" dirty="0"/>
                    </a:p>
                  </a:txBody>
                  <a:tcPr/>
                </a:tc>
                <a:tc>
                  <a:txBody>
                    <a:bodyPr/>
                    <a:lstStyle/>
                    <a:p>
                      <a:r>
                        <a:rPr lang="nl-NL" dirty="0" smtClean="0"/>
                        <a:t>Assistent teacher,</a:t>
                      </a:r>
                      <a:r>
                        <a:rPr lang="nl-NL" baseline="0" dirty="0" smtClean="0"/>
                        <a:t> Pre school</a:t>
                      </a:r>
                      <a:endParaRPr lang="nl-NL" dirty="0"/>
                    </a:p>
                  </a:txBody>
                  <a:tcPr/>
                </a:tc>
                <a:tc>
                  <a:txBody>
                    <a:bodyPr/>
                    <a:lstStyle/>
                    <a:p>
                      <a:r>
                        <a:rPr lang="nl-NL" dirty="0" smtClean="0"/>
                        <a:t>Volledig gekwalificeerd.</a:t>
                      </a:r>
                      <a:endParaRPr lang="nl-NL" dirty="0"/>
                    </a:p>
                  </a:txBody>
                  <a:tcPr/>
                </a:tc>
                <a:tc>
                  <a:txBody>
                    <a:bodyPr/>
                    <a:lstStyle/>
                    <a:p>
                      <a:r>
                        <a:rPr lang="nl-NL" dirty="0" smtClean="0"/>
                        <a:t>Gekwalificeerd</a:t>
                      </a:r>
                      <a:r>
                        <a:rPr lang="nl-NL" baseline="0" dirty="0" smtClean="0"/>
                        <a:t> tot en met </a:t>
                      </a:r>
                      <a:r>
                        <a:rPr lang="nl-NL" baseline="0" dirty="0" err="1" smtClean="0"/>
                        <a:t>grade</a:t>
                      </a:r>
                      <a:r>
                        <a:rPr lang="nl-NL" baseline="0" dirty="0" smtClean="0"/>
                        <a:t> 4.</a:t>
                      </a:r>
                      <a:endParaRPr lang="nl-NL" dirty="0"/>
                    </a:p>
                  </a:txBody>
                  <a:tcPr/>
                </a:tc>
              </a:tr>
              <a:tr h="640484">
                <a:tc>
                  <a:txBody>
                    <a:bodyPr/>
                    <a:lstStyle/>
                    <a:p>
                      <a:r>
                        <a:rPr lang="nl-NL" dirty="0" smtClean="0"/>
                        <a:t>Soort</a:t>
                      </a:r>
                      <a:r>
                        <a:rPr lang="nl-NL" baseline="0" dirty="0" smtClean="0"/>
                        <a:t> school</a:t>
                      </a:r>
                      <a:endParaRPr lang="nl-NL" dirty="0"/>
                    </a:p>
                  </a:txBody>
                  <a:tcPr/>
                </a:tc>
                <a:tc>
                  <a:txBody>
                    <a:bodyPr/>
                    <a:lstStyle/>
                    <a:p>
                      <a:r>
                        <a:rPr lang="nl-NL" dirty="0" smtClean="0"/>
                        <a:t>Peuterschool</a:t>
                      </a:r>
                      <a:endParaRPr lang="nl-NL" dirty="0"/>
                    </a:p>
                  </a:txBody>
                  <a:tcPr/>
                </a:tc>
                <a:tc>
                  <a:txBody>
                    <a:bodyPr/>
                    <a:lstStyle/>
                    <a:p>
                      <a:r>
                        <a:rPr lang="nl-NL" dirty="0" smtClean="0"/>
                        <a:t>Onderbouw</a:t>
                      </a:r>
                    </a:p>
                    <a:p>
                      <a:r>
                        <a:rPr lang="nl-NL" dirty="0" smtClean="0"/>
                        <a:t>Groep 1.</a:t>
                      </a:r>
                      <a:endParaRPr lang="nl-NL" dirty="0"/>
                    </a:p>
                  </a:txBody>
                  <a:tcPr/>
                </a:tc>
                <a:tc>
                  <a:txBody>
                    <a:bodyPr/>
                    <a:lstStyle/>
                    <a:p>
                      <a:r>
                        <a:rPr lang="nl-NL" dirty="0" smtClean="0"/>
                        <a:t>Onderbouw</a:t>
                      </a:r>
                    </a:p>
                    <a:p>
                      <a:r>
                        <a:rPr lang="nl-NL" dirty="0" smtClean="0"/>
                        <a:t>Groep 2.</a:t>
                      </a:r>
                    </a:p>
                  </a:txBody>
                  <a:tcPr/>
                </a:tc>
                <a:tc>
                  <a:txBody>
                    <a:bodyPr/>
                    <a:lstStyle/>
                    <a:p>
                      <a:r>
                        <a:rPr lang="nl-NL" dirty="0" smtClean="0"/>
                        <a:t>Onderbouw</a:t>
                      </a:r>
                    </a:p>
                    <a:p>
                      <a:r>
                        <a:rPr lang="nl-NL" dirty="0" smtClean="0"/>
                        <a:t>Groep 3 en 4.</a:t>
                      </a:r>
                    </a:p>
                  </a:txBody>
                  <a:tcPr/>
                </a:tc>
              </a:tr>
              <a:tr h="370840">
                <a:tc>
                  <a:txBody>
                    <a:bodyPr/>
                    <a:lstStyle/>
                    <a:p>
                      <a:r>
                        <a:rPr lang="nl-NL" dirty="0" smtClean="0"/>
                        <a:t>Locatie.</a:t>
                      </a:r>
                      <a:endParaRPr lang="nl-NL" dirty="0"/>
                    </a:p>
                  </a:txBody>
                  <a:tcPr/>
                </a:tc>
                <a:tc>
                  <a:txBody>
                    <a:bodyPr/>
                    <a:lstStyle/>
                    <a:p>
                      <a:r>
                        <a:rPr lang="nl-NL" dirty="0" smtClean="0"/>
                        <a:t>Oude</a:t>
                      </a:r>
                      <a:r>
                        <a:rPr lang="nl-NL" baseline="0" dirty="0" smtClean="0"/>
                        <a:t> school</a:t>
                      </a:r>
                      <a:endParaRPr lang="nl-NL" dirty="0"/>
                    </a:p>
                  </a:txBody>
                  <a:tcPr/>
                </a:tc>
                <a:tc>
                  <a:txBody>
                    <a:bodyPr/>
                    <a:lstStyle/>
                    <a:p>
                      <a:r>
                        <a:rPr lang="nl-NL" dirty="0" smtClean="0"/>
                        <a:t>Klaslokaal 1.</a:t>
                      </a:r>
                      <a:endParaRPr lang="nl-NL" dirty="0"/>
                    </a:p>
                  </a:txBody>
                  <a:tcPr/>
                </a:tc>
                <a:tc>
                  <a:txBody>
                    <a:bodyPr/>
                    <a:lstStyle/>
                    <a:p>
                      <a:r>
                        <a:rPr lang="nl-NL" dirty="0" smtClean="0"/>
                        <a:t>Klaslokaal</a:t>
                      </a:r>
                      <a:r>
                        <a:rPr lang="nl-NL" baseline="0" dirty="0" smtClean="0"/>
                        <a:t> 2.</a:t>
                      </a:r>
                      <a:endParaRPr lang="nl-NL" dirty="0"/>
                    </a:p>
                  </a:txBody>
                  <a:tcPr/>
                </a:tc>
                <a:tc>
                  <a:txBody>
                    <a:bodyPr/>
                    <a:lstStyle/>
                    <a:p>
                      <a:r>
                        <a:rPr lang="nl-NL" dirty="0" smtClean="0"/>
                        <a:t>Klaslokaal 3.</a:t>
                      </a:r>
                      <a:endParaRPr lang="nl-NL" dirty="0"/>
                    </a:p>
                  </a:txBody>
                  <a:tcPr/>
                </a:tc>
              </a:tr>
            </a:tbl>
          </a:graphicData>
        </a:graphic>
      </p:graphicFrame>
      <p:sp>
        <p:nvSpPr>
          <p:cNvPr id="5" name="Tekstvak 4"/>
          <p:cNvSpPr txBox="1"/>
          <p:nvPr/>
        </p:nvSpPr>
        <p:spPr>
          <a:xfrm>
            <a:off x="921328" y="1819503"/>
            <a:ext cx="8652162" cy="707886"/>
          </a:xfrm>
          <a:prstGeom prst="rect">
            <a:avLst/>
          </a:prstGeom>
          <a:noFill/>
        </p:spPr>
        <p:txBody>
          <a:bodyPr wrap="square" rtlCol="0">
            <a:spAutoFit/>
          </a:bodyPr>
          <a:lstStyle/>
          <a:p>
            <a:r>
              <a:rPr lang="nl-NL" sz="4000" b="1" dirty="0" smtClean="0"/>
              <a:t>‘s </a:t>
            </a:r>
            <a:r>
              <a:rPr lang="nl-NL" sz="4000" b="1" dirty="0" err="1" smtClean="0"/>
              <a:t>ochtends</a:t>
            </a:r>
            <a:r>
              <a:rPr lang="nl-NL" sz="4000" b="1" dirty="0" smtClean="0"/>
              <a:t>. 8 uur tot 12.00 uur</a:t>
            </a:r>
            <a:endParaRPr lang="nl-NL" sz="4000" b="1" dirty="0"/>
          </a:p>
        </p:txBody>
      </p:sp>
      <p:sp>
        <p:nvSpPr>
          <p:cNvPr id="3" name="Rechthoek 2"/>
          <p:cNvSpPr/>
          <p:nvPr/>
        </p:nvSpPr>
        <p:spPr>
          <a:xfrm>
            <a:off x="-1" y="-72557"/>
            <a:ext cx="12045143" cy="1600438"/>
          </a:xfrm>
          <a:prstGeom prst="rect">
            <a:avLst/>
          </a:prstGeom>
          <a:noFill/>
        </p:spPr>
        <p:txBody>
          <a:bodyPr wrap="square" lIns="91440" tIns="45720" rIns="91440" bIns="45720">
            <a:spAutoFit/>
          </a:bodyPr>
          <a:lstStyle/>
          <a:p>
            <a:pPr algn="ctr"/>
            <a:endParaRPr lang="nl-NL" sz="3600" dirty="0"/>
          </a:p>
          <a:p>
            <a:pPr algn="ctr"/>
            <a:r>
              <a:rPr lang="nl-NL" sz="3100" dirty="0" smtClean="0"/>
              <a:t>De </a:t>
            </a:r>
            <a:r>
              <a:rPr lang="nl-NL" sz="3100" dirty="0" err="1" smtClean="0"/>
              <a:t>eind-situatie</a:t>
            </a:r>
            <a:r>
              <a:rPr lang="nl-NL" sz="3100" dirty="0" smtClean="0"/>
              <a:t> januari 2019: Optimaal gebruik van de ruimte (PART 1)</a:t>
            </a:r>
            <a:endParaRPr lang="nl-NL" sz="3100" dirty="0"/>
          </a:p>
        </p:txBody>
      </p:sp>
    </p:spTree>
    <p:extLst>
      <p:ext uri="{BB962C8B-B14F-4D97-AF65-F5344CB8AC3E}">
        <p14:creationId xmlns:p14="http://schemas.microsoft.com/office/powerpoint/2010/main" val="3690376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1" y="1702088"/>
            <a:ext cx="10515600" cy="1325563"/>
          </a:xfrm>
        </p:spPr>
        <p:txBody>
          <a:bodyPr>
            <a:normAutofit/>
          </a:bodyPr>
          <a:lstStyle/>
          <a:p>
            <a:r>
              <a:rPr lang="nl-NL" sz="3200" b="1" dirty="0" smtClean="0"/>
              <a:t>‘s middags. Half een tot 4 uur.</a:t>
            </a:r>
            <a:endParaRPr lang="nl-NL" sz="3200" b="1" dirty="0"/>
          </a:p>
        </p:txBody>
      </p:sp>
      <p:graphicFrame>
        <p:nvGraphicFramePr>
          <p:cNvPr id="8" name="Tijdelijke aanduiding voor inhoud 7"/>
          <p:cNvGraphicFramePr>
            <a:graphicFrameLocks noGrp="1"/>
          </p:cNvGraphicFramePr>
          <p:nvPr>
            <p:ph sz="quarter" idx="1"/>
            <p:extLst>
              <p:ext uri="{D42A27DB-BD31-4B8C-83A1-F6EECF244321}">
                <p14:modId xmlns:p14="http://schemas.microsoft.com/office/powerpoint/2010/main" val="3204365505"/>
              </p:ext>
            </p:extLst>
          </p:nvPr>
        </p:nvGraphicFramePr>
        <p:xfrm>
          <a:off x="734290" y="3211080"/>
          <a:ext cx="10515600" cy="30327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endParaRPr lang="nl-NL" dirty="0"/>
                    </a:p>
                  </a:txBody>
                  <a:tcPr/>
                </a:tc>
                <a:tc>
                  <a:txBody>
                    <a:bodyPr/>
                    <a:lstStyle/>
                    <a:p>
                      <a:r>
                        <a:rPr lang="nl-NL" dirty="0" smtClean="0"/>
                        <a:t>Grade</a:t>
                      </a:r>
                      <a:r>
                        <a:rPr lang="nl-NL" baseline="0" dirty="0" smtClean="0"/>
                        <a:t> 3 </a:t>
                      </a:r>
                      <a:r>
                        <a:rPr lang="nl-NL" baseline="0" dirty="0" err="1" smtClean="0"/>
                        <a:t>and</a:t>
                      </a:r>
                      <a:r>
                        <a:rPr lang="nl-NL" baseline="0" dirty="0" smtClean="0"/>
                        <a:t> 4</a:t>
                      </a:r>
                      <a:endParaRPr lang="nl-NL" dirty="0"/>
                    </a:p>
                  </a:txBody>
                  <a:tcPr/>
                </a:tc>
                <a:tc>
                  <a:txBody>
                    <a:bodyPr/>
                    <a:lstStyle/>
                    <a:p>
                      <a:r>
                        <a:rPr lang="nl-NL" dirty="0" smtClean="0"/>
                        <a:t>Grade</a:t>
                      </a:r>
                      <a:r>
                        <a:rPr lang="nl-NL" baseline="0" dirty="0" smtClean="0"/>
                        <a:t> 5 </a:t>
                      </a:r>
                      <a:r>
                        <a:rPr lang="nl-NL" baseline="0" dirty="0" err="1" smtClean="0"/>
                        <a:t>and</a:t>
                      </a:r>
                      <a:r>
                        <a:rPr lang="nl-NL" baseline="0" dirty="0" smtClean="0"/>
                        <a:t> 6</a:t>
                      </a:r>
                      <a:endParaRPr lang="nl-NL" dirty="0"/>
                    </a:p>
                  </a:txBody>
                  <a:tcPr/>
                </a:tc>
                <a:tc>
                  <a:txBody>
                    <a:bodyPr/>
                    <a:lstStyle/>
                    <a:p>
                      <a:r>
                        <a:rPr lang="nl-NL" dirty="0" smtClean="0"/>
                        <a:t>Grade 7</a:t>
                      </a:r>
                      <a:endParaRPr lang="nl-NL" dirty="0"/>
                    </a:p>
                  </a:txBody>
                  <a:tcPr/>
                </a:tc>
              </a:tr>
              <a:tr h="370840">
                <a:tc>
                  <a:txBody>
                    <a:bodyPr/>
                    <a:lstStyle/>
                    <a:p>
                      <a:r>
                        <a:rPr lang="nl-NL" dirty="0" smtClean="0"/>
                        <a:t>Leeftijd van de kinderen.</a:t>
                      </a:r>
                      <a:endParaRPr lang="nl-NL" dirty="0"/>
                    </a:p>
                  </a:txBody>
                  <a:tcPr/>
                </a:tc>
                <a:tc>
                  <a:txBody>
                    <a:bodyPr/>
                    <a:lstStyle/>
                    <a:p>
                      <a:r>
                        <a:rPr lang="nl-NL" dirty="0" smtClean="0"/>
                        <a:t>9</a:t>
                      </a:r>
                      <a:r>
                        <a:rPr lang="nl-NL" baseline="0" dirty="0" smtClean="0"/>
                        <a:t> t/m 11</a:t>
                      </a:r>
                      <a:endParaRPr lang="nl-NL" dirty="0"/>
                    </a:p>
                  </a:txBody>
                  <a:tcPr/>
                </a:tc>
                <a:tc>
                  <a:txBody>
                    <a:bodyPr/>
                    <a:lstStyle/>
                    <a:p>
                      <a:r>
                        <a:rPr lang="nl-NL" dirty="0" smtClean="0"/>
                        <a:t>11 t/m</a:t>
                      </a:r>
                      <a:r>
                        <a:rPr lang="nl-NL" baseline="0" dirty="0" smtClean="0"/>
                        <a:t> 13</a:t>
                      </a:r>
                      <a:endParaRPr lang="nl-NL" dirty="0"/>
                    </a:p>
                  </a:txBody>
                  <a:tcPr/>
                </a:tc>
                <a:tc>
                  <a:txBody>
                    <a:bodyPr/>
                    <a:lstStyle/>
                    <a:p>
                      <a:r>
                        <a:rPr lang="nl-NL" dirty="0" smtClean="0"/>
                        <a:t>13</a:t>
                      </a:r>
                      <a:r>
                        <a:rPr lang="nl-NL" baseline="0" dirty="0" smtClean="0"/>
                        <a:t> t/m 14</a:t>
                      </a:r>
                      <a:endParaRPr lang="nl-NL" dirty="0"/>
                    </a:p>
                  </a:txBody>
                  <a:tcPr/>
                </a:tc>
              </a:tr>
              <a:tr h="370840">
                <a:tc>
                  <a:txBody>
                    <a:bodyPr/>
                    <a:lstStyle/>
                    <a:p>
                      <a:r>
                        <a:rPr lang="nl-NL" dirty="0" smtClean="0"/>
                        <a:t>Leraar</a:t>
                      </a:r>
                      <a:endParaRPr lang="nl-NL" dirty="0"/>
                    </a:p>
                  </a:txBody>
                  <a:tcPr/>
                </a:tc>
                <a:tc>
                  <a:txBody>
                    <a:bodyPr/>
                    <a:lstStyle/>
                    <a:p>
                      <a:r>
                        <a:rPr lang="nl-NL" dirty="0" smtClean="0"/>
                        <a:t>Leerkracht</a:t>
                      </a:r>
                      <a:r>
                        <a:rPr lang="nl-NL" baseline="0" dirty="0" smtClean="0"/>
                        <a:t> 3 (B)</a:t>
                      </a:r>
                      <a:endParaRPr lang="nl-NL" dirty="0"/>
                    </a:p>
                  </a:txBody>
                  <a:tcPr/>
                </a:tc>
                <a:tc>
                  <a:txBody>
                    <a:bodyPr/>
                    <a:lstStyle/>
                    <a:p>
                      <a:r>
                        <a:rPr lang="nl-NL" dirty="0" smtClean="0"/>
                        <a:t>Nieuwe</a:t>
                      </a:r>
                      <a:r>
                        <a:rPr lang="nl-NL" baseline="0" dirty="0" smtClean="0"/>
                        <a:t> leraar.</a:t>
                      </a:r>
                      <a:endParaRPr lang="nl-NL" dirty="0"/>
                    </a:p>
                  </a:txBody>
                  <a:tcPr/>
                </a:tc>
                <a:tc>
                  <a:txBody>
                    <a:bodyPr/>
                    <a:lstStyle/>
                    <a:p>
                      <a:r>
                        <a:rPr lang="nl-NL" dirty="0" smtClean="0"/>
                        <a:t>??????</a:t>
                      </a:r>
                      <a:endParaRPr lang="nl-NL" dirty="0"/>
                    </a:p>
                  </a:txBody>
                  <a:tcPr/>
                </a:tc>
              </a:tr>
              <a:tr h="289964">
                <a:tc>
                  <a:txBody>
                    <a:bodyPr/>
                    <a:lstStyle/>
                    <a:p>
                      <a:r>
                        <a:rPr lang="nl-NL" dirty="0" smtClean="0"/>
                        <a:t>Kwalificatie</a:t>
                      </a:r>
                      <a:r>
                        <a:rPr lang="nl-NL" baseline="0" dirty="0" smtClean="0"/>
                        <a:t> van de leraar.</a:t>
                      </a:r>
                      <a:endParaRPr lang="nl-NL" dirty="0"/>
                    </a:p>
                  </a:txBody>
                  <a:tcPr/>
                </a:tc>
                <a:tc>
                  <a:txBody>
                    <a:bodyPr/>
                    <a:lstStyle/>
                    <a:p>
                      <a:r>
                        <a:rPr lang="nl-NL" dirty="0" smtClean="0"/>
                        <a:t>Tot en met </a:t>
                      </a:r>
                      <a:r>
                        <a:rPr lang="nl-NL" dirty="0" err="1" smtClean="0"/>
                        <a:t>grade</a:t>
                      </a:r>
                      <a:r>
                        <a:rPr lang="nl-NL" dirty="0" smtClean="0"/>
                        <a:t> 4. </a:t>
                      </a:r>
                      <a:endParaRPr lang="nl-NL" dirty="0"/>
                    </a:p>
                  </a:txBody>
                  <a:tcPr/>
                </a:tc>
                <a:tc>
                  <a:txBody>
                    <a:bodyPr/>
                    <a:lstStyle/>
                    <a:p>
                      <a:r>
                        <a:rPr lang="nl-NL" dirty="0" smtClean="0"/>
                        <a:t>Volledig gekwalificeerd.</a:t>
                      </a:r>
                      <a:endParaRPr lang="nl-NL" dirty="0"/>
                    </a:p>
                  </a:txBody>
                  <a:tcPr/>
                </a:tc>
                <a:tc>
                  <a:txBody>
                    <a:bodyPr/>
                    <a:lstStyle/>
                    <a:p>
                      <a:r>
                        <a:rPr lang="nl-NL" dirty="0" smtClean="0"/>
                        <a:t>Wie wordt dit?</a:t>
                      </a:r>
                      <a:endParaRPr lang="nl-NL" dirty="0"/>
                    </a:p>
                  </a:txBody>
                  <a:tcPr/>
                </a:tc>
              </a:tr>
              <a:tr h="370840">
                <a:tc>
                  <a:txBody>
                    <a:bodyPr/>
                    <a:lstStyle/>
                    <a:p>
                      <a:r>
                        <a:rPr lang="nl-NL" dirty="0" smtClean="0"/>
                        <a:t>Soort</a:t>
                      </a:r>
                      <a:r>
                        <a:rPr lang="nl-NL" baseline="0" dirty="0" smtClean="0"/>
                        <a:t> school</a:t>
                      </a:r>
                      <a:endParaRPr lang="nl-NL" dirty="0"/>
                    </a:p>
                  </a:txBody>
                  <a:tcPr/>
                </a:tc>
                <a:tc>
                  <a:txBody>
                    <a:bodyPr/>
                    <a:lstStyle/>
                    <a:p>
                      <a:r>
                        <a:rPr lang="nl-NL" dirty="0" smtClean="0"/>
                        <a:t>Bovenbouw</a:t>
                      </a:r>
                    </a:p>
                    <a:p>
                      <a:r>
                        <a:rPr lang="nl-NL" dirty="0" smtClean="0"/>
                        <a:t>Groep</a:t>
                      </a:r>
                      <a:r>
                        <a:rPr lang="nl-NL" baseline="0" dirty="0" smtClean="0"/>
                        <a:t> 5 en 6.</a:t>
                      </a:r>
                      <a:endParaRPr lang="nl-NL" dirty="0"/>
                    </a:p>
                  </a:txBody>
                  <a:tcPr/>
                </a:tc>
                <a:tc>
                  <a:txBody>
                    <a:bodyPr/>
                    <a:lstStyle/>
                    <a:p>
                      <a:r>
                        <a:rPr lang="nl-NL" dirty="0" smtClean="0"/>
                        <a:t>Bovenbouw</a:t>
                      </a:r>
                    </a:p>
                    <a:p>
                      <a:r>
                        <a:rPr lang="nl-NL" dirty="0" smtClean="0"/>
                        <a:t>Groep</a:t>
                      </a:r>
                      <a:r>
                        <a:rPr lang="nl-NL" baseline="0" dirty="0" smtClean="0"/>
                        <a:t> 7 en 8.</a:t>
                      </a:r>
                      <a:endParaRPr lang="nl-NL" dirty="0"/>
                    </a:p>
                  </a:txBody>
                  <a:tcPr/>
                </a:tc>
                <a:tc>
                  <a:txBody>
                    <a:bodyPr/>
                    <a:lstStyle/>
                    <a:p>
                      <a:r>
                        <a:rPr lang="nl-NL" dirty="0" smtClean="0"/>
                        <a:t>Middelbare</a:t>
                      </a:r>
                      <a:r>
                        <a:rPr lang="nl-NL" baseline="0" dirty="0" smtClean="0"/>
                        <a:t> school.</a:t>
                      </a:r>
                    </a:p>
                    <a:p>
                      <a:r>
                        <a:rPr lang="nl-NL" baseline="0" dirty="0" smtClean="0"/>
                        <a:t>Klas 1.</a:t>
                      </a:r>
                      <a:endParaRPr lang="nl-NL" dirty="0"/>
                    </a:p>
                  </a:txBody>
                  <a:tcPr/>
                </a:tc>
              </a:tr>
              <a:tr h="370840">
                <a:tc>
                  <a:txBody>
                    <a:bodyPr/>
                    <a:lstStyle/>
                    <a:p>
                      <a:r>
                        <a:rPr lang="nl-NL" dirty="0" smtClean="0"/>
                        <a:t>Locatie.</a:t>
                      </a:r>
                      <a:endParaRPr lang="nl-NL" dirty="0"/>
                    </a:p>
                  </a:txBody>
                  <a:tcPr/>
                </a:tc>
                <a:tc>
                  <a:txBody>
                    <a:bodyPr/>
                    <a:lstStyle/>
                    <a:p>
                      <a:r>
                        <a:rPr lang="nl-NL" dirty="0" smtClean="0"/>
                        <a:t>Klaslokaal</a:t>
                      </a:r>
                      <a:r>
                        <a:rPr lang="nl-NL" baseline="0" dirty="0" smtClean="0"/>
                        <a:t> 1.</a:t>
                      </a:r>
                      <a:endParaRPr lang="nl-NL" dirty="0"/>
                    </a:p>
                  </a:txBody>
                  <a:tcPr/>
                </a:tc>
                <a:tc>
                  <a:txBody>
                    <a:bodyPr/>
                    <a:lstStyle/>
                    <a:p>
                      <a:r>
                        <a:rPr lang="nl-NL" dirty="0" smtClean="0"/>
                        <a:t>Klas</a:t>
                      </a:r>
                      <a:r>
                        <a:rPr lang="nl-NL" baseline="0" dirty="0" smtClean="0"/>
                        <a:t>lokaal 2.</a:t>
                      </a:r>
                      <a:endParaRPr lang="nl-NL" dirty="0"/>
                    </a:p>
                  </a:txBody>
                  <a:tcPr/>
                </a:tc>
                <a:tc>
                  <a:txBody>
                    <a:bodyPr/>
                    <a:lstStyle/>
                    <a:p>
                      <a:r>
                        <a:rPr lang="nl-NL" dirty="0" smtClean="0"/>
                        <a:t>Klaslokaal 3.</a:t>
                      </a:r>
                      <a:endParaRPr lang="nl-NL" dirty="0"/>
                    </a:p>
                  </a:txBody>
                  <a:tcPr/>
                </a:tc>
              </a:tr>
            </a:tbl>
          </a:graphicData>
        </a:graphic>
      </p:graphicFrame>
      <p:sp>
        <p:nvSpPr>
          <p:cNvPr id="3" name="Rechthoek 2"/>
          <p:cNvSpPr/>
          <p:nvPr/>
        </p:nvSpPr>
        <p:spPr>
          <a:xfrm>
            <a:off x="0" y="74506"/>
            <a:ext cx="12254362" cy="1569660"/>
          </a:xfrm>
          <a:prstGeom prst="rect">
            <a:avLst/>
          </a:prstGeom>
          <a:noFill/>
        </p:spPr>
        <p:txBody>
          <a:bodyPr wrap="square" lIns="91440" tIns="45720" rIns="91440" bIns="45720">
            <a:spAutoFit/>
          </a:bodyPr>
          <a:lstStyle/>
          <a:p>
            <a:pPr algn="ctr"/>
            <a:endParaRPr lang="nl-NL" sz="3200" dirty="0" smtClean="0"/>
          </a:p>
          <a:p>
            <a:pPr algn="ctr"/>
            <a:r>
              <a:rPr lang="nl-NL" sz="3200" dirty="0" smtClean="0"/>
              <a:t>De </a:t>
            </a:r>
            <a:r>
              <a:rPr lang="nl-NL" sz="3200" dirty="0" err="1" smtClean="0"/>
              <a:t>eind-situatie</a:t>
            </a:r>
            <a:r>
              <a:rPr lang="nl-NL" sz="3200" dirty="0" smtClean="0"/>
              <a:t> januari 2019: Optimaal gebruik van ruimte. </a:t>
            </a:r>
          </a:p>
          <a:p>
            <a:pPr algn="ctr"/>
            <a:r>
              <a:rPr lang="nl-NL" sz="3200" dirty="0" smtClean="0"/>
              <a:t>(PART 2)</a:t>
            </a:r>
            <a:endParaRPr lang="nl-NL" sz="3200" dirty="0"/>
          </a:p>
        </p:txBody>
      </p:sp>
    </p:spTree>
    <p:extLst>
      <p:ext uri="{BB962C8B-B14F-4D97-AF65-F5344CB8AC3E}">
        <p14:creationId xmlns:p14="http://schemas.microsoft.com/office/powerpoint/2010/main" val="1916997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dia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3847</TotalTime>
  <Words>3227</Words>
  <Application>Microsoft Office PowerPoint</Application>
  <PresentationFormat>Aangepast</PresentationFormat>
  <Paragraphs>342</Paragraphs>
  <Slides>24</Slides>
  <Notes>1</Notes>
  <HiddenSlides>0</HiddenSlides>
  <MMClips>0</MMClips>
  <ScaleCrop>false</ScaleCrop>
  <HeadingPairs>
    <vt:vector size="4" baseType="variant">
      <vt:variant>
        <vt:lpstr>Thema</vt:lpstr>
      </vt:variant>
      <vt:variant>
        <vt:i4>1</vt:i4>
      </vt:variant>
      <vt:variant>
        <vt:lpstr>Diatitels</vt:lpstr>
      </vt:variant>
      <vt:variant>
        <vt:i4>24</vt:i4>
      </vt:variant>
    </vt:vector>
  </HeadingPairs>
  <TitlesOfParts>
    <vt:vector size="25" baseType="lpstr">
      <vt:lpstr>Mediaan</vt:lpstr>
      <vt:lpstr>PowerPoint-presentatie</vt:lpstr>
      <vt:lpstr>PowerPoint-presentatie</vt:lpstr>
      <vt:lpstr>Samenvatting </vt:lpstr>
      <vt:lpstr>PowerPoint-presentatie</vt:lpstr>
      <vt:lpstr>PowerPoint-presentatie</vt:lpstr>
      <vt:lpstr>PowerPoint-presentatie</vt:lpstr>
      <vt:lpstr>PowerPoint-presentatie</vt:lpstr>
      <vt:lpstr>PowerPoint-presentatie</vt:lpstr>
      <vt:lpstr>‘s middags. Half een tot 4 uur.</vt:lpstr>
      <vt:lpstr>PowerPoint-presentatie</vt:lpstr>
      <vt:lpstr>Toekomstige schoolsituatie.</vt:lpstr>
      <vt:lpstr>PowerPoint-presentatie</vt:lpstr>
      <vt:lpstr>PowerPoint-presentatie</vt:lpstr>
      <vt:lpstr>PowerPoint-presentatie</vt:lpstr>
      <vt:lpstr>PowerPoint-presentatie</vt:lpstr>
      <vt:lpstr>Microkrediet.</vt:lpstr>
      <vt:lpstr>Belangrijke doelen op korte termijn.</vt:lpstr>
      <vt:lpstr>Belangrijke doelen op langere termijn.</vt:lpstr>
      <vt:lpstr>Belangrijke interventies/acties</vt:lpstr>
      <vt:lpstr>Zelfvoorzienend worden en onafhankelijk worden.</vt:lpstr>
      <vt:lpstr>PowerPoint-presentatie</vt:lpstr>
      <vt:lpstr>De kwaliteit van het onderwijs (voorwaarden en verbeteringen).</vt:lpstr>
      <vt:lpstr>Afspraken</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Ietje Friesen</dc:creator>
  <cp:lastModifiedBy>Ietje Friesen</cp:lastModifiedBy>
  <cp:revision>65</cp:revision>
  <cp:lastPrinted>2014-12-30T23:00:36Z</cp:lastPrinted>
  <dcterms:created xsi:type="dcterms:W3CDTF">2014-08-16T15:22:54Z</dcterms:created>
  <dcterms:modified xsi:type="dcterms:W3CDTF">2015-01-06T07:27:35Z</dcterms:modified>
</cp:coreProperties>
</file>